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42" r:id="rId1"/>
  </p:sldMasterIdLst>
  <p:notesMasterIdLst>
    <p:notesMasterId r:id="rId37"/>
  </p:notesMasterIdLst>
  <p:sldIdLst>
    <p:sldId id="268" r:id="rId2"/>
    <p:sldId id="270" r:id="rId3"/>
    <p:sldId id="265" r:id="rId4"/>
    <p:sldId id="259" r:id="rId5"/>
    <p:sldId id="264" r:id="rId6"/>
    <p:sldId id="304" r:id="rId7"/>
    <p:sldId id="260" r:id="rId8"/>
    <p:sldId id="267" r:id="rId9"/>
    <p:sldId id="272" r:id="rId10"/>
    <p:sldId id="273" r:id="rId11"/>
    <p:sldId id="274" r:id="rId12"/>
    <p:sldId id="277" r:id="rId13"/>
    <p:sldId id="278" r:id="rId14"/>
    <p:sldId id="276" r:id="rId15"/>
    <p:sldId id="282" r:id="rId16"/>
    <p:sldId id="280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2" r:id="rId25"/>
    <p:sldId id="293" r:id="rId26"/>
    <p:sldId id="294" r:id="rId27"/>
    <p:sldId id="299" r:id="rId28"/>
    <p:sldId id="300" r:id="rId29"/>
    <p:sldId id="302" r:id="rId30"/>
    <p:sldId id="295" r:id="rId31"/>
    <p:sldId id="297" r:id="rId32"/>
    <p:sldId id="305" r:id="rId33"/>
    <p:sldId id="306" r:id="rId34"/>
    <p:sldId id="307" r:id="rId35"/>
    <p:sldId id="303" r:id="rId3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BFF350-FDC3-4C70-A6CA-A68EDBA3AF3A}" type="doc">
      <dgm:prSet loTypeId="urn:microsoft.com/office/officeart/2005/8/layout/gear1" loCatId="cycle" qsTypeId="urn:microsoft.com/office/officeart/2005/8/quickstyle/simple1" qsCatId="simple" csTypeId="urn:microsoft.com/office/officeart/2005/8/colors/colorful4" csCatId="colorful" phldr="1"/>
      <dgm:spPr/>
    </dgm:pt>
    <dgm:pt modelId="{CC1ABCEE-9995-42CB-9502-83FD60C776AC}">
      <dgm:prSet phldrT="[Texto]"/>
      <dgm:spPr>
        <a:solidFill>
          <a:schemeClr val="accent4">
            <a:lumMod val="7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pt-BR" dirty="0" smtClean="0"/>
            <a:t>3º Setor</a:t>
          </a:r>
          <a:endParaRPr lang="pt-BR" dirty="0"/>
        </a:p>
      </dgm:t>
    </dgm:pt>
    <dgm:pt modelId="{ECEC2BF9-E7A1-40D4-8E15-9DF4D67080E7}" type="parTrans" cxnId="{321ED05C-BACA-45CA-96BF-BC4D823BF11E}">
      <dgm:prSet/>
      <dgm:spPr/>
      <dgm:t>
        <a:bodyPr/>
        <a:lstStyle/>
        <a:p>
          <a:endParaRPr lang="pt-BR"/>
        </a:p>
      </dgm:t>
    </dgm:pt>
    <dgm:pt modelId="{DA20090A-9F29-41D8-B2C9-6F8FC9D9B9E4}" type="sibTrans" cxnId="{321ED05C-BACA-45CA-96BF-BC4D823BF11E}">
      <dgm:prSet/>
      <dgm:spPr>
        <a:solidFill>
          <a:schemeClr val="accent4">
            <a:lumMod val="7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pt-BR"/>
        </a:p>
      </dgm:t>
    </dgm:pt>
    <dgm:pt modelId="{1C0D2A60-1807-4001-A523-5CA7C003EB26}">
      <dgm:prSet phldrT="[Texto]"/>
      <dgm:spPr>
        <a:solidFill>
          <a:schemeClr val="bg1">
            <a:lumMod val="50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pt-BR" dirty="0" smtClean="0"/>
            <a:t>1º Setor</a:t>
          </a:r>
          <a:endParaRPr lang="pt-BR" dirty="0"/>
        </a:p>
      </dgm:t>
    </dgm:pt>
    <dgm:pt modelId="{708EBE22-6E01-4270-BF00-F1509FCBCBCD}" type="parTrans" cxnId="{D57FE40F-540E-4988-81FB-E49C3C895859}">
      <dgm:prSet/>
      <dgm:spPr/>
      <dgm:t>
        <a:bodyPr/>
        <a:lstStyle/>
        <a:p>
          <a:endParaRPr lang="pt-BR"/>
        </a:p>
      </dgm:t>
    </dgm:pt>
    <dgm:pt modelId="{DD969D50-D103-493C-9317-CF09A0D394DA}" type="sibTrans" cxnId="{D57FE40F-540E-4988-81FB-E49C3C895859}">
      <dgm:prSet/>
      <dgm:spPr>
        <a:solidFill>
          <a:schemeClr val="bg1">
            <a:lumMod val="50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pt-BR"/>
        </a:p>
      </dgm:t>
    </dgm:pt>
    <dgm:pt modelId="{0E34140B-8F60-4467-9EF2-7A1D3510902F}">
      <dgm:prSet phldrT="[Texto]"/>
      <dgm:spPr>
        <a:solidFill>
          <a:schemeClr val="accent1">
            <a:lumMod val="60000"/>
            <a:lumOff val="40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pt-BR" dirty="0" smtClean="0"/>
            <a:t>2º setor</a:t>
          </a:r>
          <a:endParaRPr lang="pt-BR" dirty="0"/>
        </a:p>
      </dgm:t>
    </dgm:pt>
    <dgm:pt modelId="{CE01541C-177F-4482-9670-5A60D55FE06F}" type="parTrans" cxnId="{7C672951-3B7E-4DAE-9224-3E231C720BFF}">
      <dgm:prSet/>
      <dgm:spPr/>
      <dgm:t>
        <a:bodyPr/>
        <a:lstStyle/>
        <a:p>
          <a:endParaRPr lang="pt-BR"/>
        </a:p>
      </dgm:t>
    </dgm:pt>
    <dgm:pt modelId="{7A50F7AD-7266-48DA-BA64-99C6F20923F9}" type="sibTrans" cxnId="{7C672951-3B7E-4DAE-9224-3E231C720BFF}">
      <dgm:prSet/>
      <dgm:spPr>
        <a:solidFill>
          <a:schemeClr val="accent1">
            <a:lumMod val="60000"/>
            <a:lumOff val="40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pt-BR"/>
        </a:p>
      </dgm:t>
    </dgm:pt>
    <dgm:pt modelId="{150E31E1-CFC2-4E54-A66A-8E43E0DCC68E}" type="pres">
      <dgm:prSet presAssocID="{63BFF350-FDC3-4C70-A6CA-A68EDBA3AF3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29A7B3D-7DC2-4871-A609-C32FBB55F75E}" type="pres">
      <dgm:prSet presAssocID="{CC1ABCEE-9995-42CB-9502-83FD60C776A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1110BF2-CAF4-4E56-B448-90B1A77D2325}" type="pres">
      <dgm:prSet presAssocID="{CC1ABCEE-9995-42CB-9502-83FD60C776AC}" presName="gear1srcNode" presStyleLbl="node1" presStyleIdx="0" presStyleCnt="3"/>
      <dgm:spPr/>
      <dgm:t>
        <a:bodyPr/>
        <a:lstStyle/>
        <a:p>
          <a:endParaRPr lang="pt-BR"/>
        </a:p>
      </dgm:t>
    </dgm:pt>
    <dgm:pt modelId="{6EF7FF8F-0DBB-4F61-96E1-9B2E0612CAFC}" type="pres">
      <dgm:prSet presAssocID="{CC1ABCEE-9995-42CB-9502-83FD60C776AC}" presName="gear1dstNode" presStyleLbl="node1" presStyleIdx="0" presStyleCnt="3"/>
      <dgm:spPr/>
      <dgm:t>
        <a:bodyPr/>
        <a:lstStyle/>
        <a:p>
          <a:endParaRPr lang="pt-BR"/>
        </a:p>
      </dgm:t>
    </dgm:pt>
    <dgm:pt modelId="{C092ACB1-69CD-435B-8F8A-18AD53A7277A}" type="pres">
      <dgm:prSet presAssocID="{1C0D2A60-1807-4001-A523-5CA7C003EB26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AB4A78-FD6A-4561-9311-D748D4D55BA0}" type="pres">
      <dgm:prSet presAssocID="{1C0D2A60-1807-4001-A523-5CA7C003EB26}" presName="gear2srcNode" presStyleLbl="node1" presStyleIdx="1" presStyleCnt="3"/>
      <dgm:spPr/>
      <dgm:t>
        <a:bodyPr/>
        <a:lstStyle/>
        <a:p>
          <a:endParaRPr lang="pt-BR"/>
        </a:p>
      </dgm:t>
    </dgm:pt>
    <dgm:pt modelId="{20A5F970-83DF-42D7-8D13-93B760C0C794}" type="pres">
      <dgm:prSet presAssocID="{1C0D2A60-1807-4001-A523-5CA7C003EB26}" presName="gear2dstNode" presStyleLbl="node1" presStyleIdx="1" presStyleCnt="3"/>
      <dgm:spPr/>
      <dgm:t>
        <a:bodyPr/>
        <a:lstStyle/>
        <a:p>
          <a:endParaRPr lang="pt-BR"/>
        </a:p>
      </dgm:t>
    </dgm:pt>
    <dgm:pt modelId="{F6664008-4F2F-4149-BA97-E9A6B52D2277}" type="pres">
      <dgm:prSet presAssocID="{0E34140B-8F60-4467-9EF2-7A1D3510902F}" presName="gear3" presStyleLbl="node1" presStyleIdx="2" presStyleCnt="3"/>
      <dgm:spPr/>
      <dgm:t>
        <a:bodyPr/>
        <a:lstStyle/>
        <a:p>
          <a:endParaRPr lang="pt-BR"/>
        </a:p>
      </dgm:t>
    </dgm:pt>
    <dgm:pt modelId="{15A299AB-F5B5-4EDC-9773-DD189D2E55B8}" type="pres">
      <dgm:prSet presAssocID="{0E34140B-8F60-4467-9EF2-7A1D3510902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B472E7-7E76-4CA7-9C9F-6A18695B83BD}" type="pres">
      <dgm:prSet presAssocID="{0E34140B-8F60-4467-9EF2-7A1D3510902F}" presName="gear3srcNode" presStyleLbl="node1" presStyleIdx="2" presStyleCnt="3"/>
      <dgm:spPr/>
      <dgm:t>
        <a:bodyPr/>
        <a:lstStyle/>
        <a:p>
          <a:endParaRPr lang="pt-BR"/>
        </a:p>
      </dgm:t>
    </dgm:pt>
    <dgm:pt modelId="{A0B22375-76F3-46D2-8A8F-860CD185E6F6}" type="pres">
      <dgm:prSet presAssocID="{0E34140B-8F60-4467-9EF2-7A1D3510902F}" presName="gear3dstNode" presStyleLbl="node1" presStyleIdx="2" presStyleCnt="3"/>
      <dgm:spPr/>
      <dgm:t>
        <a:bodyPr/>
        <a:lstStyle/>
        <a:p>
          <a:endParaRPr lang="pt-BR"/>
        </a:p>
      </dgm:t>
    </dgm:pt>
    <dgm:pt modelId="{4C978606-E4C2-428C-85E1-959527BD9F08}" type="pres">
      <dgm:prSet presAssocID="{DA20090A-9F29-41D8-B2C9-6F8FC9D9B9E4}" presName="connector1" presStyleLbl="sibTrans2D1" presStyleIdx="0" presStyleCnt="3"/>
      <dgm:spPr/>
      <dgm:t>
        <a:bodyPr/>
        <a:lstStyle/>
        <a:p>
          <a:endParaRPr lang="pt-BR"/>
        </a:p>
      </dgm:t>
    </dgm:pt>
    <dgm:pt modelId="{ABE607D4-D7AA-4F36-A7C8-B54CCB392588}" type="pres">
      <dgm:prSet presAssocID="{DD969D50-D103-493C-9317-CF09A0D394DA}" presName="connector2" presStyleLbl="sibTrans2D1" presStyleIdx="1" presStyleCnt="3"/>
      <dgm:spPr/>
      <dgm:t>
        <a:bodyPr/>
        <a:lstStyle/>
        <a:p>
          <a:endParaRPr lang="pt-BR"/>
        </a:p>
      </dgm:t>
    </dgm:pt>
    <dgm:pt modelId="{EDD4FF03-DDA8-445A-B52D-A873461C18FF}" type="pres">
      <dgm:prSet presAssocID="{7A50F7AD-7266-48DA-BA64-99C6F20923F9}" presName="connector3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012EE0E5-E5C8-43E0-8D84-88FB8C930B6D}" type="presOf" srcId="{0E34140B-8F60-4467-9EF2-7A1D3510902F}" destId="{15A299AB-F5B5-4EDC-9773-DD189D2E55B8}" srcOrd="1" destOrd="0" presId="urn:microsoft.com/office/officeart/2005/8/layout/gear1"/>
    <dgm:cxn modelId="{EBDBEA36-5F40-4A5F-8936-273AF93B46A5}" type="presOf" srcId="{63BFF350-FDC3-4C70-A6CA-A68EDBA3AF3A}" destId="{150E31E1-CFC2-4E54-A66A-8E43E0DCC68E}" srcOrd="0" destOrd="0" presId="urn:microsoft.com/office/officeart/2005/8/layout/gear1"/>
    <dgm:cxn modelId="{ACD03CF0-33D2-43C1-9958-4A571F75D0CC}" type="presOf" srcId="{CC1ABCEE-9995-42CB-9502-83FD60C776AC}" destId="{6EF7FF8F-0DBB-4F61-96E1-9B2E0612CAFC}" srcOrd="2" destOrd="0" presId="urn:microsoft.com/office/officeart/2005/8/layout/gear1"/>
    <dgm:cxn modelId="{B2AD88C6-D476-4908-9043-FBECE0C96E5C}" type="presOf" srcId="{DD969D50-D103-493C-9317-CF09A0D394DA}" destId="{ABE607D4-D7AA-4F36-A7C8-B54CCB392588}" srcOrd="0" destOrd="0" presId="urn:microsoft.com/office/officeart/2005/8/layout/gear1"/>
    <dgm:cxn modelId="{A812455A-4749-4633-9B12-F0D4D885564F}" type="presOf" srcId="{1C0D2A60-1807-4001-A523-5CA7C003EB26}" destId="{C092ACB1-69CD-435B-8F8A-18AD53A7277A}" srcOrd="0" destOrd="0" presId="urn:microsoft.com/office/officeart/2005/8/layout/gear1"/>
    <dgm:cxn modelId="{F4B5D09E-5C33-42A7-9C22-CD593BED5ED2}" type="presOf" srcId="{CC1ABCEE-9995-42CB-9502-83FD60C776AC}" destId="{E1110BF2-CAF4-4E56-B448-90B1A77D2325}" srcOrd="1" destOrd="0" presId="urn:microsoft.com/office/officeart/2005/8/layout/gear1"/>
    <dgm:cxn modelId="{7C672951-3B7E-4DAE-9224-3E231C720BFF}" srcId="{63BFF350-FDC3-4C70-A6CA-A68EDBA3AF3A}" destId="{0E34140B-8F60-4467-9EF2-7A1D3510902F}" srcOrd="2" destOrd="0" parTransId="{CE01541C-177F-4482-9670-5A60D55FE06F}" sibTransId="{7A50F7AD-7266-48DA-BA64-99C6F20923F9}"/>
    <dgm:cxn modelId="{ACB8D4E3-2937-4A88-B36D-D5FDF1FF508B}" type="presOf" srcId="{0E34140B-8F60-4467-9EF2-7A1D3510902F}" destId="{A0B22375-76F3-46D2-8A8F-860CD185E6F6}" srcOrd="3" destOrd="0" presId="urn:microsoft.com/office/officeart/2005/8/layout/gear1"/>
    <dgm:cxn modelId="{F97B52BA-7A7F-45C7-88E2-73B351EAFDA9}" type="presOf" srcId="{1C0D2A60-1807-4001-A523-5CA7C003EB26}" destId="{20A5F970-83DF-42D7-8D13-93B760C0C794}" srcOrd="2" destOrd="0" presId="urn:microsoft.com/office/officeart/2005/8/layout/gear1"/>
    <dgm:cxn modelId="{B25F51A0-2A8B-4AD1-A07A-257937A0F67A}" type="presOf" srcId="{7A50F7AD-7266-48DA-BA64-99C6F20923F9}" destId="{EDD4FF03-DDA8-445A-B52D-A873461C18FF}" srcOrd="0" destOrd="0" presId="urn:microsoft.com/office/officeart/2005/8/layout/gear1"/>
    <dgm:cxn modelId="{17BF1308-0073-4DE1-986C-A7161A23B332}" type="presOf" srcId="{0E34140B-8F60-4467-9EF2-7A1D3510902F}" destId="{D5B472E7-7E76-4CA7-9C9F-6A18695B83BD}" srcOrd="2" destOrd="0" presId="urn:microsoft.com/office/officeart/2005/8/layout/gear1"/>
    <dgm:cxn modelId="{28BF212B-B796-4852-BBF8-46076987532E}" type="presOf" srcId="{0E34140B-8F60-4467-9EF2-7A1D3510902F}" destId="{F6664008-4F2F-4149-BA97-E9A6B52D2277}" srcOrd="0" destOrd="0" presId="urn:microsoft.com/office/officeart/2005/8/layout/gear1"/>
    <dgm:cxn modelId="{CD6F6FCE-F57E-4956-A4D8-4ACAFD3A3BA6}" type="presOf" srcId="{CC1ABCEE-9995-42CB-9502-83FD60C776AC}" destId="{629A7B3D-7DC2-4871-A609-C32FBB55F75E}" srcOrd="0" destOrd="0" presId="urn:microsoft.com/office/officeart/2005/8/layout/gear1"/>
    <dgm:cxn modelId="{B12582E9-1457-437F-A29A-F6DB8E39A105}" type="presOf" srcId="{1C0D2A60-1807-4001-A523-5CA7C003EB26}" destId="{86AB4A78-FD6A-4561-9311-D748D4D55BA0}" srcOrd="1" destOrd="0" presId="urn:microsoft.com/office/officeart/2005/8/layout/gear1"/>
    <dgm:cxn modelId="{32ADB00D-5FD8-4C94-A83B-AE426C8F3E90}" type="presOf" srcId="{DA20090A-9F29-41D8-B2C9-6F8FC9D9B9E4}" destId="{4C978606-E4C2-428C-85E1-959527BD9F08}" srcOrd="0" destOrd="0" presId="urn:microsoft.com/office/officeart/2005/8/layout/gear1"/>
    <dgm:cxn modelId="{D57FE40F-540E-4988-81FB-E49C3C895859}" srcId="{63BFF350-FDC3-4C70-A6CA-A68EDBA3AF3A}" destId="{1C0D2A60-1807-4001-A523-5CA7C003EB26}" srcOrd="1" destOrd="0" parTransId="{708EBE22-6E01-4270-BF00-F1509FCBCBCD}" sibTransId="{DD969D50-D103-493C-9317-CF09A0D394DA}"/>
    <dgm:cxn modelId="{321ED05C-BACA-45CA-96BF-BC4D823BF11E}" srcId="{63BFF350-FDC3-4C70-A6CA-A68EDBA3AF3A}" destId="{CC1ABCEE-9995-42CB-9502-83FD60C776AC}" srcOrd="0" destOrd="0" parTransId="{ECEC2BF9-E7A1-40D4-8E15-9DF4D67080E7}" sibTransId="{DA20090A-9F29-41D8-B2C9-6F8FC9D9B9E4}"/>
    <dgm:cxn modelId="{5DB08528-392C-4794-8912-AD54DF52B187}" type="presParOf" srcId="{150E31E1-CFC2-4E54-A66A-8E43E0DCC68E}" destId="{629A7B3D-7DC2-4871-A609-C32FBB55F75E}" srcOrd="0" destOrd="0" presId="urn:microsoft.com/office/officeart/2005/8/layout/gear1"/>
    <dgm:cxn modelId="{C516F226-5D90-4083-8D2F-6B515E170693}" type="presParOf" srcId="{150E31E1-CFC2-4E54-A66A-8E43E0DCC68E}" destId="{E1110BF2-CAF4-4E56-B448-90B1A77D2325}" srcOrd="1" destOrd="0" presId="urn:microsoft.com/office/officeart/2005/8/layout/gear1"/>
    <dgm:cxn modelId="{083E65AF-F383-4C82-AF66-FC4E9B2F4A5D}" type="presParOf" srcId="{150E31E1-CFC2-4E54-A66A-8E43E0DCC68E}" destId="{6EF7FF8F-0DBB-4F61-96E1-9B2E0612CAFC}" srcOrd="2" destOrd="0" presId="urn:microsoft.com/office/officeart/2005/8/layout/gear1"/>
    <dgm:cxn modelId="{0A9026D8-915C-44B1-B005-D9270ED1D3CA}" type="presParOf" srcId="{150E31E1-CFC2-4E54-A66A-8E43E0DCC68E}" destId="{C092ACB1-69CD-435B-8F8A-18AD53A7277A}" srcOrd="3" destOrd="0" presId="urn:microsoft.com/office/officeart/2005/8/layout/gear1"/>
    <dgm:cxn modelId="{EC38F812-586E-4087-87EA-804A82C9BB5C}" type="presParOf" srcId="{150E31E1-CFC2-4E54-A66A-8E43E0DCC68E}" destId="{86AB4A78-FD6A-4561-9311-D748D4D55BA0}" srcOrd="4" destOrd="0" presId="urn:microsoft.com/office/officeart/2005/8/layout/gear1"/>
    <dgm:cxn modelId="{2C26D510-D98B-433D-B272-2AEEE3C07E86}" type="presParOf" srcId="{150E31E1-CFC2-4E54-A66A-8E43E0DCC68E}" destId="{20A5F970-83DF-42D7-8D13-93B760C0C794}" srcOrd="5" destOrd="0" presId="urn:microsoft.com/office/officeart/2005/8/layout/gear1"/>
    <dgm:cxn modelId="{B6C75971-D254-4C59-AF7F-C6D23041FE3F}" type="presParOf" srcId="{150E31E1-CFC2-4E54-A66A-8E43E0DCC68E}" destId="{F6664008-4F2F-4149-BA97-E9A6B52D2277}" srcOrd="6" destOrd="0" presId="urn:microsoft.com/office/officeart/2005/8/layout/gear1"/>
    <dgm:cxn modelId="{CF0F45F3-943A-4C79-A2B2-E97109FD2CA6}" type="presParOf" srcId="{150E31E1-CFC2-4E54-A66A-8E43E0DCC68E}" destId="{15A299AB-F5B5-4EDC-9773-DD189D2E55B8}" srcOrd="7" destOrd="0" presId="urn:microsoft.com/office/officeart/2005/8/layout/gear1"/>
    <dgm:cxn modelId="{97D87B11-5DAB-4A9D-90B5-226C72A2F279}" type="presParOf" srcId="{150E31E1-CFC2-4E54-A66A-8E43E0DCC68E}" destId="{D5B472E7-7E76-4CA7-9C9F-6A18695B83BD}" srcOrd="8" destOrd="0" presId="urn:microsoft.com/office/officeart/2005/8/layout/gear1"/>
    <dgm:cxn modelId="{97492BB5-BFEC-47AA-ADB3-FE43AE63C951}" type="presParOf" srcId="{150E31E1-CFC2-4E54-A66A-8E43E0DCC68E}" destId="{A0B22375-76F3-46D2-8A8F-860CD185E6F6}" srcOrd="9" destOrd="0" presId="urn:microsoft.com/office/officeart/2005/8/layout/gear1"/>
    <dgm:cxn modelId="{1DE91558-1CD8-48A4-B502-347D3FE40FA1}" type="presParOf" srcId="{150E31E1-CFC2-4E54-A66A-8E43E0DCC68E}" destId="{4C978606-E4C2-428C-85E1-959527BD9F08}" srcOrd="10" destOrd="0" presId="urn:microsoft.com/office/officeart/2005/8/layout/gear1"/>
    <dgm:cxn modelId="{A9CD5643-E789-4C6D-B6FE-267687FD00AF}" type="presParOf" srcId="{150E31E1-CFC2-4E54-A66A-8E43E0DCC68E}" destId="{ABE607D4-D7AA-4F36-A7C8-B54CCB392588}" srcOrd="11" destOrd="0" presId="urn:microsoft.com/office/officeart/2005/8/layout/gear1"/>
    <dgm:cxn modelId="{52A3F764-403C-4B06-A353-63EAF8CDE9CD}" type="presParOf" srcId="{150E31E1-CFC2-4E54-A66A-8E43E0DCC68E}" destId="{EDD4FF03-DDA8-445A-B52D-A873461C18F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A7B3D-7DC2-4871-A609-C32FBB55F75E}">
      <dsp:nvSpPr>
        <dsp:cNvPr id="0" name=""/>
        <dsp:cNvSpPr/>
      </dsp:nvSpPr>
      <dsp:spPr>
        <a:xfrm>
          <a:off x="2541002" y="1472055"/>
          <a:ext cx="1799178" cy="1799178"/>
        </a:xfrm>
        <a:prstGeom prst="gear9">
          <a:avLst/>
        </a:prstGeom>
        <a:solidFill>
          <a:schemeClr val="accent4">
            <a:lumMod val="75000"/>
          </a:schemeClr>
        </a:solidFill>
        <a:ln w="15875" cap="rnd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3º Setor</a:t>
          </a:r>
          <a:endParaRPr lang="pt-BR" sz="1900" kern="1200" dirty="0"/>
        </a:p>
      </dsp:txBody>
      <dsp:txXfrm>
        <a:off x="2902717" y="1893504"/>
        <a:ext cx="1075748" cy="924815"/>
      </dsp:txXfrm>
    </dsp:sp>
    <dsp:sp modelId="{C092ACB1-69CD-435B-8F8A-18AD53A7277A}">
      <dsp:nvSpPr>
        <dsp:cNvPr id="0" name=""/>
        <dsp:cNvSpPr/>
      </dsp:nvSpPr>
      <dsp:spPr>
        <a:xfrm>
          <a:off x="1494207" y="1046794"/>
          <a:ext cx="1308493" cy="1308493"/>
        </a:xfrm>
        <a:prstGeom prst="gear6">
          <a:avLst/>
        </a:prstGeom>
        <a:solidFill>
          <a:schemeClr val="bg1">
            <a:lumMod val="50000"/>
          </a:schemeClr>
        </a:solidFill>
        <a:ln w="15875" cap="rnd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1º Setor</a:t>
          </a:r>
          <a:endParaRPr lang="pt-BR" sz="1900" kern="1200" dirty="0"/>
        </a:p>
      </dsp:txBody>
      <dsp:txXfrm>
        <a:off x="1823624" y="1378202"/>
        <a:ext cx="649659" cy="645677"/>
      </dsp:txXfrm>
    </dsp:sp>
    <dsp:sp modelId="{F6664008-4F2F-4149-BA97-E9A6B52D2277}">
      <dsp:nvSpPr>
        <dsp:cNvPr id="0" name=""/>
        <dsp:cNvSpPr/>
      </dsp:nvSpPr>
      <dsp:spPr>
        <a:xfrm rot="20700000">
          <a:off x="2227097" y="144067"/>
          <a:ext cx="1282056" cy="1282056"/>
        </a:xfrm>
        <a:prstGeom prst="gear6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2º setor</a:t>
          </a:r>
          <a:endParaRPr lang="pt-BR" sz="1900" kern="1200" dirty="0"/>
        </a:p>
      </dsp:txBody>
      <dsp:txXfrm rot="-20700000">
        <a:off x="2508289" y="425260"/>
        <a:ext cx="719671" cy="719671"/>
      </dsp:txXfrm>
    </dsp:sp>
    <dsp:sp modelId="{4C978606-E4C2-428C-85E1-959527BD9F08}">
      <dsp:nvSpPr>
        <dsp:cNvPr id="0" name=""/>
        <dsp:cNvSpPr/>
      </dsp:nvSpPr>
      <dsp:spPr>
        <a:xfrm>
          <a:off x="2392790" y="1206128"/>
          <a:ext cx="2302948" cy="2302948"/>
        </a:xfrm>
        <a:prstGeom prst="circularArrow">
          <a:avLst>
            <a:gd name="adj1" fmla="val 4688"/>
            <a:gd name="adj2" fmla="val 299029"/>
            <a:gd name="adj3" fmla="val 2489279"/>
            <a:gd name="adj4" fmla="val 15920461"/>
            <a:gd name="adj5" fmla="val 5469"/>
          </a:avLst>
        </a:prstGeom>
        <a:solidFill>
          <a:schemeClr val="accent4">
            <a:lumMod val="75000"/>
          </a:schemeClr>
        </a:solidFill>
        <a:ln>
          <a:solidFill>
            <a:schemeClr val="bg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E607D4-D7AA-4F36-A7C8-B54CCB392588}">
      <dsp:nvSpPr>
        <dsp:cNvPr id="0" name=""/>
        <dsp:cNvSpPr/>
      </dsp:nvSpPr>
      <dsp:spPr>
        <a:xfrm>
          <a:off x="1262475" y="761236"/>
          <a:ext cx="1673236" cy="16732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bg1">
            <a:lumMod val="50000"/>
          </a:schemeClr>
        </a:solidFill>
        <a:ln>
          <a:solidFill>
            <a:schemeClr val="bg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4FF03-DDA8-445A-B52D-A873461C18FF}">
      <dsp:nvSpPr>
        <dsp:cNvPr id="0" name=""/>
        <dsp:cNvSpPr/>
      </dsp:nvSpPr>
      <dsp:spPr>
        <a:xfrm>
          <a:off x="1930544" y="-132789"/>
          <a:ext cx="1804085" cy="180408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lumMod val="60000"/>
            <a:lumOff val="40000"/>
          </a:schemeClr>
        </a:solidFill>
        <a:ln>
          <a:solidFill>
            <a:schemeClr val="bg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3B1D1-8B40-4837-B50E-65424F9A7B79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AD4E9-1860-4E62-A740-027017E3C2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32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D4E9-1860-4E62-A740-027017E3C25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798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D4E9-1860-4E62-A740-027017E3C25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5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BEB3-B848-48FA-A88E-B3B0424E3984}" type="datetime1">
              <a:rPr lang="pt-BR" smtClean="0"/>
              <a:t>25/06/2019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66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444B-AACD-44A1-ACF2-23481AA67FF4}" type="datetime1">
              <a:rPr lang="pt-BR" smtClean="0"/>
              <a:t>25/06/2019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767874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444B-AACD-44A1-ACF2-23481AA67FF4}" type="datetime1">
              <a:rPr lang="pt-BR" smtClean="0"/>
              <a:t>25/06/2019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382609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444B-AACD-44A1-ACF2-23481AA67FF4}" type="datetime1">
              <a:rPr lang="pt-BR" smtClean="0"/>
              <a:t>25/06/2019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33612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444B-AACD-44A1-ACF2-23481AA67FF4}" type="datetime1">
              <a:rPr lang="pt-BR" smtClean="0"/>
              <a:t>25/06/2019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104404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444B-AACD-44A1-ACF2-23481AA67FF4}" type="datetime1">
              <a:rPr lang="pt-BR" smtClean="0"/>
              <a:t>25/06/2019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56701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9CD3-FCD8-43D9-BBBA-0C2853804A6E}" type="datetime1">
              <a:rPr lang="pt-BR" smtClean="0"/>
              <a:t>25/06/2019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952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6703-D574-4AC4-AFC7-B9EF9094C56A}" type="datetime1">
              <a:rPr lang="pt-BR" smtClean="0"/>
              <a:t>25/06/2019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2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034C-E02D-4CC2-B039-851070670361}" type="datetime1">
              <a:rPr lang="pt-BR" smtClean="0"/>
              <a:t>25/06/2019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1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9031-0536-485A-9B4A-17829EBBA4BE}" type="datetime1">
              <a:rPr lang="pt-BR" smtClean="0"/>
              <a:t>25/06/2019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68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9FCA-710B-406A-A99E-9E49A5FC6A63}" type="datetime1">
              <a:rPr lang="pt-BR" smtClean="0"/>
              <a:t>25/06/2019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36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27CC-3DB9-472B-A07C-BBFAC2B5D8C2}" type="datetime1">
              <a:rPr lang="pt-BR" smtClean="0"/>
              <a:t>25/06/2019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92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8A0F-0BF1-42BD-89C6-DA06422AEE54}" type="datetime1">
              <a:rPr lang="pt-BR" smtClean="0"/>
              <a:t>25/06/2019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52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BF0A-692D-4702-9CD6-2782B960E7CD}" type="datetime1">
              <a:rPr lang="pt-BR" smtClean="0"/>
              <a:t>25/06/2019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41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13E5-AB53-4ED2-95EE-F4956457329B}" type="datetime1">
              <a:rPr lang="pt-BR" smtClean="0"/>
              <a:t>25/06/2019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38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683F-5D00-41E6-B445-888DC7B9E5F6}" type="datetime1">
              <a:rPr lang="pt-BR" smtClean="0"/>
              <a:t>25/06/2019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953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6444B-AACD-44A1-ACF2-23481AA67FF4}" type="datetime1">
              <a:rPr lang="pt-BR" smtClean="0"/>
              <a:t>25/06/2019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EF25C87-B71B-48FC-89F5-EC4C9164E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25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3" r:id="rId1"/>
    <p:sldLayoutId id="2147484644" r:id="rId2"/>
    <p:sldLayoutId id="2147484645" r:id="rId3"/>
    <p:sldLayoutId id="2147484646" r:id="rId4"/>
    <p:sldLayoutId id="2147484647" r:id="rId5"/>
    <p:sldLayoutId id="2147484648" r:id="rId6"/>
    <p:sldLayoutId id="2147484649" r:id="rId7"/>
    <p:sldLayoutId id="2147484650" r:id="rId8"/>
    <p:sldLayoutId id="2147484651" r:id="rId9"/>
    <p:sldLayoutId id="2147484652" r:id="rId10"/>
    <p:sldLayoutId id="2147484653" r:id="rId11"/>
    <p:sldLayoutId id="2147484654" r:id="rId12"/>
    <p:sldLayoutId id="2147484655" r:id="rId13"/>
    <p:sldLayoutId id="2147484656" r:id="rId14"/>
    <p:sldLayoutId id="2147484657" r:id="rId15"/>
    <p:sldLayoutId id="214748465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dft.mp.br/portal/index.php/servicos-menu/pjfeis-emissao-de-atestad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vilson.magalhaes@mpdft.mp.br" TargetMode="External"/><Relationship Id="rId2" Type="http://schemas.openxmlformats.org/officeDocument/2006/relationships/hyperlink" Target="mailto:pjfeis@mpdft.mp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pdft.mp.br/portal/index.php/conhecampdft-menu/promotorias-justica-menu/pjfeis-men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514601"/>
            <a:ext cx="10895527" cy="1439214"/>
          </a:xfrm>
        </p:spPr>
        <p:txBody>
          <a:bodyPr>
            <a:noAutofit/>
          </a:bodyPr>
          <a:lstStyle/>
          <a:p>
            <a:pPr algn="ctr"/>
            <a:r>
              <a:rPr lang="pt-BR" sz="4800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 relação entre o Terceiro Setor e o Ministério Público: os principais aspectos de </a:t>
            </a:r>
            <a:r>
              <a:rPr lang="pt-BR" sz="4800" i="1" dirty="0" err="1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endParaRPr lang="pt-BR" sz="4800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04463" y="5911403"/>
            <a:ext cx="8915399" cy="494535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rgbClr val="C00000"/>
                </a:solidFill>
                <a:latin typeface="Bahnschrift Light" panose="020B0502040204020203" pitchFamily="34" charset="0"/>
                <a:ea typeface="Verdana" panose="020B0604030504040204" pitchFamily="34" charset="0"/>
              </a:rPr>
              <a:t>Vilson Dias Magalhães</a:t>
            </a:r>
            <a:endParaRPr lang="pt-BR" sz="2400" dirty="0">
              <a:solidFill>
                <a:srgbClr val="C00000"/>
              </a:solidFill>
              <a:latin typeface="Bahnschrift Light" panose="020B0502040204020203" pitchFamily="34" charset="0"/>
              <a:ea typeface="Verdana" panose="020B0604030504040204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829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3" y="682580"/>
            <a:ext cx="6812364" cy="605307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Atuação da PJFEIS</a:t>
            </a:r>
            <a:endParaRPr lang="pt-BR" sz="3200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97745" y="2331076"/>
            <a:ext cx="6503832" cy="3387144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Bahnschrift Condensed" panose="020B0502040204020203" pitchFamily="34" charset="0"/>
              </a:rPr>
              <a:t>Notícias de Fato (NF) - Denúncia;</a:t>
            </a:r>
          </a:p>
          <a:p>
            <a:r>
              <a:rPr lang="pt-BR" sz="2400" dirty="0" smtClean="0">
                <a:latin typeface="Bahnschrift Condensed" panose="020B0502040204020203" pitchFamily="34" charset="0"/>
              </a:rPr>
              <a:t>Procedimento Preliminar de Investigação (PPI);</a:t>
            </a:r>
          </a:p>
          <a:p>
            <a:r>
              <a:rPr lang="pt-BR" sz="2400" dirty="0" smtClean="0">
                <a:latin typeface="Bahnschrift Condensed" panose="020B0502040204020203" pitchFamily="34" charset="0"/>
              </a:rPr>
              <a:t>Inquérito Policial (IP);</a:t>
            </a:r>
          </a:p>
          <a:p>
            <a:r>
              <a:rPr lang="pt-BR" sz="2400" dirty="0" smtClean="0">
                <a:latin typeface="Bahnschrift Condensed" panose="020B0502040204020203" pitchFamily="34" charset="0"/>
              </a:rPr>
              <a:t>Inquérito Civil Público (ICP);</a:t>
            </a:r>
          </a:p>
          <a:p>
            <a:r>
              <a:rPr lang="pt-BR" sz="2400" dirty="0" smtClean="0">
                <a:latin typeface="Bahnschrift Condensed" panose="020B0502040204020203" pitchFamily="34" charset="0"/>
              </a:rPr>
              <a:t>Procedimento Administrativo (PA) – Prestação de Contas; e </a:t>
            </a:r>
          </a:p>
          <a:p>
            <a:r>
              <a:rPr lang="pt-BR" sz="2400" dirty="0" smtClean="0">
                <a:latin typeface="Bahnschrift Condensed" panose="020B0502040204020203" pitchFamily="34" charset="0"/>
              </a:rPr>
              <a:t>Ação Civil Pública (ACP).</a:t>
            </a:r>
            <a:endParaRPr lang="pt-BR" sz="2400" dirty="0"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2EF25C87-B71B-48FC-89F5-EC4C9164E3C6}" type="slidenum">
              <a:rPr lang="pt-BR" smtClean="0"/>
              <a:t>10</a:t>
            </a:fld>
            <a:endParaRPr lang="pt-BR"/>
          </a:p>
        </p:txBody>
      </p:sp>
      <p:sp>
        <p:nvSpPr>
          <p:cNvPr id="5" name="Espaço Reservado para Texto 2"/>
          <p:cNvSpPr txBox="1">
            <a:spLocks/>
          </p:cNvSpPr>
          <p:nvPr/>
        </p:nvSpPr>
        <p:spPr>
          <a:xfrm>
            <a:off x="2897745" y="1474631"/>
            <a:ext cx="6503831" cy="515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4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Tipos de Feitos / Processos </a:t>
            </a:r>
            <a:endParaRPr lang="pt-BR" sz="2400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31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8648" y="631066"/>
            <a:ext cx="9633398" cy="521842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Prestação de Contas – PJFEIS/MPDFT</a:t>
            </a:r>
            <a:endParaRPr lang="pt-BR" sz="3200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5465" y="1416676"/>
            <a:ext cx="9569003" cy="422427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Portaria PJFEIS nº 01/2018 – associações privadas beneficiárias de recursos públicos;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Portaria </a:t>
            </a:r>
            <a:r>
              <a:rPr lang="pt-BR" sz="2400" dirty="0">
                <a:latin typeface="Bahnschrift Condensed" panose="020B0502040204020203" pitchFamily="34" charset="0"/>
              </a:rPr>
              <a:t>PJFEIS nº </a:t>
            </a:r>
            <a:r>
              <a:rPr lang="pt-BR" sz="2400" dirty="0" smtClean="0">
                <a:latin typeface="Bahnschrift Condensed" panose="020B0502040204020203" pitchFamily="34" charset="0"/>
              </a:rPr>
              <a:t>02/2018 </a:t>
            </a:r>
            <a:r>
              <a:rPr lang="pt-BR" sz="2400" dirty="0">
                <a:latin typeface="Bahnschrift Condensed" panose="020B0502040204020203" pitchFamily="34" charset="0"/>
              </a:rPr>
              <a:t>– </a:t>
            </a:r>
            <a:r>
              <a:rPr lang="pt-BR" sz="2400" dirty="0" smtClean="0">
                <a:latin typeface="Bahnschrift Condensed" panose="020B0502040204020203" pitchFamily="34" charset="0"/>
              </a:rPr>
              <a:t>associações privadas não beneficiárias </a:t>
            </a:r>
            <a:r>
              <a:rPr lang="pt-BR" sz="2400" dirty="0">
                <a:latin typeface="Bahnschrift Condensed" panose="020B0502040204020203" pitchFamily="34" charset="0"/>
              </a:rPr>
              <a:t>de recursos </a:t>
            </a:r>
            <a:r>
              <a:rPr lang="pt-BR" sz="2400" dirty="0" smtClean="0">
                <a:latin typeface="Bahnschrift Condensed" panose="020B0502040204020203" pitchFamily="34" charset="0"/>
              </a:rPr>
              <a:t>públicos</a:t>
            </a:r>
            <a:r>
              <a:rPr lang="pt-BR" sz="2400" dirty="0">
                <a:latin typeface="Bahnschrift Condensed" panose="020B0502040204020203" pitchFamily="34" charset="0"/>
              </a:rPr>
              <a:t> </a:t>
            </a:r>
            <a:r>
              <a:rPr lang="pt-BR" sz="2400" dirty="0" smtClean="0">
                <a:latin typeface="Bahnschrift Condensed" panose="020B0502040204020203" pitchFamily="34" charset="0"/>
              </a:rPr>
              <a:t>– </a:t>
            </a:r>
            <a:r>
              <a:rPr lang="pt-BR" sz="2400" b="1" dirty="0" smtClean="0">
                <a:latin typeface="Bahnschrift Condensed" panose="020B0502040204020203" pitchFamily="34" charset="0"/>
              </a:rPr>
              <a:t>REVOGADA</a:t>
            </a:r>
            <a:r>
              <a:rPr lang="pt-BR" sz="2400" dirty="0" smtClean="0">
                <a:latin typeface="Bahnschrift Condensed" panose="020B0502040204020203" pitchFamily="34" charset="0"/>
              </a:rPr>
              <a:t> pela Portaria PJFEIS nº 06/2019 - (</a:t>
            </a:r>
            <a:r>
              <a:rPr lang="pt-BR" sz="2400" b="1" dirty="0" smtClean="0">
                <a:latin typeface="Bahnschrift Condensed" panose="020B0502040204020203" pitchFamily="34" charset="0"/>
              </a:rPr>
              <a:t>Prestação de Contas SUSPENSA</a:t>
            </a:r>
            <a:r>
              <a:rPr lang="pt-BR" sz="2400" dirty="0" smtClean="0">
                <a:latin typeface="Bahnschrift Condensed" panose="020B0502040204020203" pitchFamily="34" charset="0"/>
              </a:rPr>
              <a:t>);</a:t>
            </a:r>
          </a:p>
          <a:p>
            <a:pPr lvl="1" algn="just"/>
            <a:r>
              <a:rPr lang="pt-BR" sz="2400" dirty="0" smtClean="0">
                <a:latin typeface="Bahnschrift Condensed" panose="020B0502040204020203" pitchFamily="34" charset="0"/>
              </a:rPr>
              <a:t>Emissão (eletrônica) de CERTIDÃO NEGATIVA de contas julgadas irregulares pela PJFEIS (entidades cadastradas e não cadastradas), no endereço:</a:t>
            </a:r>
          </a:p>
          <a:p>
            <a:pPr lvl="1" algn="just"/>
            <a:r>
              <a:rPr lang="pt-BR" sz="2400" dirty="0" smtClean="0">
                <a:solidFill>
                  <a:srgbClr val="C00000"/>
                </a:solidFill>
                <a:latin typeface="Bahnschrift Condensed" panose="020B0502040204020203" pitchFamily="34" charset="0"/>
                <a:hlinkClick r:id="rId2"/>
              </a:rPr>
              <a:t>www.mpdft.mp.br/portal/index.php/servicos-menu/pjfeis-emissao-de-atestado</a:t>
            </a:r>
            <a:endParaRPr lang="pt-BR" sz="2400" dirty="0" smtClean="0">
              <a:solidFill>
                <a:srgbClr val="C00000"/>
              </a:solidFill>
              <a:latin typeface="Bahnschrift Condensed" panose="020B0502040204020203" pitchFamily="34" charset="0"/>
            </a:endParaRP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Portaria </a:t>
            </a:r>
            <a:r>
              <a:rPr lang="pt-BR" sz="2400" dirty="0">
                <a:latin typeface="Bahnschrift Condensed" panose="020B0502040204020203" pitchFamily="34" charset="0"/>
              </a:rPr>
              <a:t>PJFEIS nº </a:t>
            </a:r>
            <a:r>
              <a:rPr lang="pt-BR" sz="2400" dirty="0" smtClean="0">
                <a:latin typeface="Bahnschrift Condensed" panose="020B0502040204020203" pitchFamily="34" charset="0"/>
              </a:rPr>
              <a:t>03/2018 </a:t>
            </a:r>
            <a:r>
              <a:rPr lang="pt-BR" sz="2400" dirty="0">
                <a:latin typeface="Bahnschrift Condensed" panose="020B0502040204020203" pitchFamily="34" charset="0"/>
              </a:rPr>
              <a:t>– </a:t>
            </a:r>
            <a:r>
              <a:rPr lang="pt-BR" sz="2400" dirty="0" smtClean="0">
                <a:latin typeface="Bahnschrift Condensed" panose="020B0502040204020203" pitchFamily="34" charset="0"/>
              </a:rPr>
              <a:t>fundações privadas; e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Portaria </a:t>
            </a:r>
            <a:r>
              <a:rPr lang="pt-BR" sz="2400" dirty="0">
                <a:latin typeface="Bahnschrift Condensed" panose="020B0502040204020203" pitchFamily="34" charset="0"/>
              </a:rPr>
              <a:t>PJFEIS nº </a:t>
            </a:r>
            <a:r>
              <a:rPr lang="pt-BR" sz="2400" dirty="0" smtClean="0">
                <a:latin typeface="Bahnschrift Condensed" panose="020B0502040204020203" pitchFamily="34" charset="0"/>
              </a:rPr>
              <a:t>04/2018 </a:t>
            </a:r>
            <a:r>
              <a:rPr lang="pt-BR" sz="2400" dirty="0">
                <a:latin typeface="Bahnschrift Condensed" panose="020B0502040204020203" pitchFamily="34" charset="0"/>
              </a:rPr>
              <a:t>– f</a:t>
            </a:r>
            <a:r>
              <a:rPr lang="pt-BR" sz="2400" dirty="0" smtClean="0">
                <a:latin typeface="Bahnschrift Condensed" panose="020B0502040204020203" pitchFamily="34" charset="0"/>
              </a:rPr>
              <a:t>undações de </a:t>
            </a:r>
            <a:r>
              <a:rPr lang="pt-BR" sz="2400" dirty="0">
                <a:latin typeface="Bahnschrift Condensed" panose="020B0502040204020203" pitchFamily="34" charset="0"/>
              </a:rPr>
              <a:t>pesquisa e de doutrinação e educação </a:t>
            </a:r>
            <a:r>
              <a:rPr lang="pt-BR" sz="2400" dirty="0" smtClean="0">
                <a:latin typeface="Bahnschrift Condensed" panose="020B0502040204020203" pitchFamily="34" charset="0"/>
              </a:rPr>
              <a:t>política (fundações privadas partidárias).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27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450761"/>
            <a:ext cx="8911687" cy="9015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  <a:t>Prestação de Contas – </a:t>
            </a:r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PJFEIS/MPDFT</a:t>
            </a:r>
            <a:b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r>
              <a:rPr lang="pt-BR" sz="27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Análise Técnico-Contábil</a:t>
            </a:r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58345" y="1455313"/>
            <a:ext cx="5087154" cy="476518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Objetivos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58345" y="2034861"/>
            <a:ext cx="5087154" cy="4056845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latin typeface="Bahnschrift Condensed" panose="020B0502040204020203" pitchFamily="34" charset="0"/>
              </a:rPr>
              <a:t>p</a:t>
            </a:r>
            <a:r>
              <a:rPr lang="pt-BR" sz="2400" b="1" dirty="0" smtClean="0">
                <a:latin typeface="Bahnschrift Condensed" panose="020B0502040204020203" pitchFamily="34" charset="0"/>
              </a:rPr>
              <a:t>roceder </a:t>
            </a:r>
            <a:r>
              <a:rPr lang="pt-BR" sz="2400" b="1" dirty="0" smtClean="0">
                <a:latin typeface="Bahnschrift Condensed" panose="020B0502040204020203" pitchFamily="34" charset="0"/>
              </a:rPr>
              <a:t>à fiscalização contábil e </a:t>
            </a:r>
            <a:r>
              <a:rPr lang="pt-BR" sz="2400" b="1" dirty="0">
                <a:latin typeface="Bahnschrift Condensed" panose="020B0502040204020203" pitchFamily="34" charset="0"/>
              </a:rPr>
              <a:t>finalística </a:t>
            </a:r>
            <a:r>
              <a:rPr lang="pt-BR" sz="2400" b="1" dirty="0" smtClean="0">
                <a:latin typeface="Bahnschrift Condensed" panose="020B0502040204020203" pitchFamily="34" charset="0"/>
              </a:rPr>
              <a:t>das associações e fundações privadas</a:t>
            </a:r>
            <a:r>
              <a:rPr lang="pt-BR" sz="2400" dirty="0" smtClean="0">
                <a:latin typeface="Bahnschrift Condensed" panose="020B0502040204020203" pitchFamily="34" charset="0"/>
              </a:rPr>
              <a:t>:</a:t>
            </a: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o controle da adequação das suas atividades e a pertinência dos atos de seus administradores</a:t>
            </a:r>
            <a:r>
              <a:rPr lang="pt-BR" sz="2200" dirty="0" smtClean="0">
                <a:latin typeface="Bahnschrift Condensed" panose="020B0502040204020203" pitchFamily="34" charset="0"/>
              </a:rPr>
              <a:t>;</a:t>
            </a:r>
            <a:endParaRPr lang="pt-BR" sz="2200" dirty="0">
              <a:latin typeface="Bahnschrift Condensed" panose="020B0502040204020203" pitchFamily="34" charset="0"/>
            </a:endParaRPr>
          </a:p>
          <a:p>
            <a:pPr lvl="1" algn="just"/>
            <a:r>
              <a:rPr lang="pt-BR" sz="2200" dirty="0" smtClean="0">
                <a:latin typeface="Bahnschrift Condensed" panose="020B0502040204020203" pitchFamily="34" charset="0"/>
              </a:rPr>
              <a:t>a </a:t>
            </a:r>
            <a:r>
              <a:rPr lang="pt-BR" sz="2200" dirty="0">
                <a:latin typeface="Bahnschrift Condensed" panose="020B0502040204020203" pitchFamily="34" charset="0"/>
              </a:rPr>
              <a:t>utilização dos bens e recursos a elas </a:t>
            </a:r>
            <a:r>
              <a:rPr lang="pt-BR" sz="2200" dirty="0" smtClean="0">
                <a:latin typeface="Bahnschrift Condensed" panose="020B0502040204020203" pitchFamily="34" charset="0"/>
              </a:rPr>
              <a:t>destinados;</a:t>
            </a:r>
          </a:p>
          <a:p>
            <a:pPr lvl="1" algn="just"/>
            <a:r>
              <a:rPr lang="pt-BR" sz="2200" dirty="0" smtClean="0">
                <a:latin typeface="Bahnschrift Condensed" panose="020B0502040204020203" pitchFamily="34" charset="0"/>
              </a:rPr>
              <a:t>a conformidade da execução das parcerias públicas; e</a:t>
            </a:r>
          </a:p>
          <a:p>
            <a:pPr lvl="1" algn="just"/>
            <a:r>
              <a:rPr lang="pt-BR" sz="2200" dirty="0" smtClean="0">
                <a:latin typeface="Bahnschrift Condensed" panose="020B0502040204020203" pitchFamily="34" charset="0"/>
              </a:rPr>
              <a:t>a conformidade </a:t>
            </a:r>
            <a:r>
              <a:rPr lang="pt-BR" sz="2200" dirty="0">
                <a:latin typeface="Bahnschrift Condensed" panose="020B0502040204020203" pitchFamily="34" charset="0"/>
              </a:rPr>
              <a:t>da escrituração contábil</a:t>
            </a:r>
            <a:r>
              <a:rPr lang="pt-BR" sz="2400" dirty="0">
                <a:latin typeface="Bahnschrift Condensed" panose="020B0502040204020203" pitchFamily="34" charset="0"/>
              </a:rPr>
              <a:t>.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932105" y="1455313"/>
            <a:ext cx="4572506" cy="476518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Parâmetros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803317" y="2034861"/>
            <a:ext cx="4427060" cy="4056846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pt-BR" sz="2200" dirty="0">
                <a:latin typeface="Bahnschrift Condensed" panose="020B0502040204020203" pitchFamily="34" charset="0"/>
              </a:rPr>
              <a:t>a</a:t>
            </a:r>
            <a:r>
              <a:rPr lang="pt-BR" sz="2200" dirty="0" smtClean="0">
                <a:latin typeface="Bahnschrift Condensed" panose="020B0502040204020203" pitchFamily="34" charset="0"/>
              </a:rPr>
              <a:t>s </a:t>
            </a:r>
            <a:r>
              <a:rPr lang="pt-BR" sz="2200" dirty="0" smtClean="0">
                <a:latin typeface="Bahnschrift Condensed" panose="020B0502040204020203" pitchFamily="34" charset="0"/>
              </a:rPr>
              <a:t>Portarias PJFEIS;</a:t>
            </a:r>
          </a:p>
          <a:p>
            <a:pPr algn="just"/>
            <a:r>
              <a:rPr lang="pt-BR" sz="2200" dirty="0">
                <a:latin typeface="Bahnschrift Condensed" panose="020B0502040204020203" pitchFamily="34" charset="0"/>
              </a:rPr>
              <a:t>o</a:t>
            </a:r>
            <a:r>
              <a:rPr lang="pt-BR" sz="2200" dirty="0" smtClean="0">
                <a:latin typeface="Bahnschrift Condensed" panose="020B0502040204020203" pitchFamily="34" charset="0"/>
              </a:rPr>
              <a:t>s </a:t>
            </a:r>
            <a:r>
              <a:rPr lang="pt-BR" sz="2200" dirty="0">
                <a:latin typeface="Bahnschrift Condensed" panose="020B0502040204020203" pitchFamily="34" charset="0"/>
              </a:rPr>
              <a:t>Princípios de Administração </a:t>
            </a:r>
            <a:r>
              <a:rPr lang="pt-BR" sz="2200" dirty="0" smtClean="0">
                <a:latin typeface="Bahnschrift Condensed" panose="020B0502040204020203" pitchFamily="34" charset="0"/>
              </a:rPr>
              <a:t>Pública;</a:t>
            </a:r>
          </a:p>
          <a:p>
            <a:pPr algn="just"/>
            <a:r>
              <a:rPr lang="pt-BR" sz="2200" dirty="0">
                <a:latin typeface="Bahnschrift Condensed" panose="020B0502040204020203" pitchFamily="34" charset="0"/>
              </a:rPr>
              <a:t>a</a:t>
            </a:r>
            <a:r>
              <a:rPr lang="pt-BR" sz="2200" dirty="0" smtClean="0">
                <a:latin typeface="Bahnschrift Condensed" panose="020B0502040204020203" pitchFamily="34" charset="0"/>
              </a:rPr>
              <a:t>s  </a:t>
            </a:r>
            <a:r>
              <a:rPr lang="pt-BR" sz="2200" dirty="0">
                <a:latin typeface="Bahnschrift Condensed" panose="020B0502040204020203" pitchFamily="34" charset="0"/>
              </a:rPr>
              <a:t>n</a:t>
            </a:r>
            <a:r>
              <a:rPr lang="pt-BR" sz="2200" dirty="0" smtClean="0">
                <a:latin typeface="Bahnschrift Condensed" panose="020B0502040204020203" pitchFamily="34" charset="0"/>
              </a:rPr>
              <a:t>ormas  </a:t>
            </a:r>
            <a:r>
              <a:rPr lang="pt-BR" sz="2200" dirty="0">
                <a:latin typeface="Bahnschrift Condensed" panose="020B0502040204020203" pitchFamily="34" charset="0"/>
              </a:rPr>
              <a:t>que regulamentam as parcerias </a:t>
            </a:r>
            <a:r>
              <a:rPr lang="pt-BR" sz="2200" dirty="0" smtClean="0">
                <a:latin typeface="Bahnschrift Condensed" panose="020B0502040204020203" pitchFamily="34" charset="0"/>
              </a:rPr>
              <a:t>públicas (Lei 13.019/14, Dec. GDF nº 37.843/16, Portarias Setoriais GDF, etc.);</a:t>
            </a:r>
          </a:p>
          <a:p>
            <a:pPr algn="just"/>
            <a:r>
              <a:rPr lang="pt-BR" sz="2200" dirty="0" smtClean="0">
                <a:latin typeface="Bahnschrift Condensed" panose="020B0502040204020203" pitchFamily="34" charset="0"/>
              </a:rPr>
              <a:t>as </a:t>
            </a:r>
            <a:r>
              <a:rPr lang="pt-BR" sz="2200" dirty="0">
                <a:latin typeface="Bahnschrift Condensed" panose="020B0502040204020203" pitchFamily="34" charset="0"/>
              </a:rPr>
              <a:t>Normas Brasileiras </a:t>
            </a:r>
            <a:r>
              <a:rPr lang="pt-BR" sz="2200" dirty="0" smtClean="0">
                <a:latin typeface="Bahnschrift Condensed" panose="020B0502040204020203" pitchFamily="34" charset="0"/>
              </a:rPr>
              <a:t>de Contabilidade;</a:t>
            </a:r>
          </a:p>
          <a:p>
            <a:pPr algn="just"/>
            <a:r>
              <a:rPr lang="pt-BR" sz="2200" dirty="0" smtClean="0">
                <a:latin typeface="Bahnschrift Condensed" panose="020B0502040204020203" pitchFamily="34" charset="0"/>
              </a:rPr>
              <a:t>o </a:t>
            </a:r>
            <a:r>
              <a:rPr lang="pt-BR" sz="2200" dirty="0">
                <a:latin typeface="Bahnschrift Condensed" panose="020B0502040204020203" pitchFamily="34" charset="0"/>
              </a:rPr>
              <a:t>Estatuto </a:t>
            </a:r>
            <a:r>
              <a:rPr lang="pt-BR" sz="2200" dirty="0" smtClean="0">
                <a:latin typeface="Bahnschrift Condensed" panose="020B0502040204020203" pitchFamily="34" charset="0"/>
              </a:rPr>
              <a:t>Social;</a:t>
            </a:r>
          </a:p>
          <a:p>
            <a:pPr algn="just"/>
            <a:r>
              <a:rPr lang="pt-BR" sz="2200" dirty="0" smtClean="0">
                <a:latin typeface="Bahnschrift Condensed" panose="020B0502040204020203" pitchFamily="34" charset="0"/>
              </a:rPr>
              <a:t>as </a:t>
            </a:r>
            <a:r>
              <a:rPr lang="pt-BR" sz="2200" dirty="0">
                <a:latin typeface="Bahnschrift Condensed" panose="020B0502040204020203" pitchFamily="34" charset="0"/>
              </a:rPr>
              <a:t>boas </a:t>
            </a:r>
            <a:r>
              <a:rPr lang="pt-BR" sz="2200" dirty="0" smtClean="0">
                <a:latin typeface="Bahnschrift Condensed" panose="020B0502040204020203" pitchFamily="34" charset="0"/>
              </a:rPr>
              <a:t>práticas de </a:t>
            </a:r>
            <a:r>
              <a:rPr lang="pt-BR" sz="2200" dirty="0">
                <a:latin typeface="Bahnschrift Condensed" panose="020B0502040204020203" pitchFamily="34" charset="0"/>
              </a:rPr>
              <a:t>governança para o Terceiro </a:t>
            </a:r>
            <a:r>
              <a:rPr lang="pt-BR" sz="2200" dirty="0" smtClean="0">
                <a:latin typeface="Bahnschrift Condensed" panose="020B0502040204020203" pitchFamily="34" charset="0"/>
              </a:rPr>
              <a:t>Setor (IBGC); e</a:t>
            </a:r>
          </a:p>
          <a:p>
            <a:pPr algn="just"/>
            <a:r>
              <a:rPr lang="pt-BR" sz="2200" dirty="0" smtClean="0">
                <a:latin typeface="Bahnschrift Condensed" panose="020B0502040204020203" pitchFamily="34" charset="0"/>
              </a:rPr>
              <a:t>demais </a:t>
            </a:r>
            <a:r>
              <a:rPr lang="pt-BR" sz="2200" dirty="0">
                <a:latin typeface="Bahnschrift Condensed" panose="020B0502040204020203" pitchFamily="34" charset="0"/>
              </a:rPr>
              <a:t>normas vigentes e aplicáveis.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01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540913"/>
            <a:ext cx="7375324" cy="97879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  <a:t>Prestação de Contas – PJFEIS/MPDFT</a:t>
            </a:r>
            <a:r>
              <a:rPr lang="pt-BR" sz="40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sz="4000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r>
              <a:rPr lang="pt-BR" sz="31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Análise Técnico-Contábil</a:t>
            </a:r>
            <a:endParaRPr lang="pt-BR" sz="31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89211" y="1868565"/>
            <a:ext cx="7379037" cy="399244"/>
          </a:xfrm>
        </p:spPr>
        <p:txBody>
          <a:bodyPr anchor="ctr"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Metodologia da Análise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89212" y="2616667"/>
            <a:ext cx="7379036" cy="3346251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ocorre </a:t>
            </a:r>
            <a:r>
              <a:rPr lang="pt-BR" sz="2400" dirty="0">
                <a:latin typeface="Bahnschrift Condensed" panose="020B0502040204020203" pitchFamily="34" charset="0"/>
              </a:rPr>
              <a:t>mediante perícia </a:t>
            </a:r>
            <a:r>
              <a:rPr lang="pt-BR" sz="2400" dirty="0" smtClean="0">
                <a:latin typeface="Bahnschrift Condensed" panose="020B0502040204020203" pitchFamily="34" charset="0"/>
              </a:rPr>
              <a:t>contábil (oficial ou estatal), conforme </a:t>
            </a:r>
            <a:r>
              <a:rPr lang="pt-BR" sz="2400" dirty="0">
                <a:latin typeface="Bahnschrift Condensed" panose="020B0502040204020203" pitchFamily="34" charset="0"/>
              </a:rPr>
              <a:t>orientações da Norma Brasileira de Contabilidade Técnica de Perícia (</a:t>
            </a:r>
            <a:r>
              <a:rPr lang="pt-BR" sz="2400" b="1" dirty="0">
                <a:latin typeface="Bahnschrift Condensed" panose="020B0502040204020203" pitchFamily="34" charset="0"/>
              </a:rPr>
              <a:t>NBC TP 01</a:t>
            </a:r>
            <a:r>
              <a:rPr lang="pt-BR" sz="2400" dirty="0" smtClean="0">
                <a:latin typeface="Bahnschrift Condensed" panose="020B0502040204020203" pitchFamily="34" charset="0"/>
              </a:rPr>
              <a:t>).</a:t>
            </a:r>
            <a:endParaRPr lang="pt-BR" sz="2400" dirty="0">
              <a:latin typeface="Bahnschrift Condensed" panose="020B0502040204020203" pitchFamily="34" charset="0"/>
            </a:endParaRP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podendo ser utilizados, total ou parcialmente, os </a:t>
            </a:r>
            <a:r>
              <a:rPr lang="pt-BR" sz="2400" dirty="0" smtClean="0">
                <a:latin typeface="Bahnschrift Condensed" panose="020B0502040204020203" pitchFamily="34" charset="0"/>
              </a:rPr>
              <a:t>procedimentos técnicos nela previstos</a:t>
            </a:r>
            <a:r>
              <a:rPr lang="pt-BR" sz="2400" dirty="0">
                <a:latin typeface="Bahnschrift Condensed" panose="020B0502040204020203" pitchFamily="34" charset="0"/>
              </a:rPr>
              <a:t>, a saber</a:t>
            </a:r>
            <a:r>
              <a:rPr lang="pt-BR" sz="2400" dirty="0" smtClean="0">
                <a:latin typeface="Bahnschrift Condensed" panose="020B0502040204020203" pitchFamily="34" charset="0"/>
              </a:rPr>
              <a:t>:</a:t>
            </a:r>
          </a:p>
          <a:p>
            <a:pPr lvl="1"/>
            <a:r>
              <a:rPr lang="pt-BR" sz="2400" dirty="0">
                <a:latin typeface="Bahnschrift Condensed" panose="020B0502040204020203" pitchFamily="34" charset="0"/>
              </a:rPr>
              <a:t>e</a:t>
            </a:r>
            <a:r>
              <a:rPr lang="pt-BR" sz="2400" dirty="0" smtClean="0">
                <a:latin typeface="Bahnschrift Condensed" panose="020B0502040204020203" pitchFamily="34" charset="0"/>
              </a:rPr>
              <a:t>xame, vistoria, indagação, investigação; e</a:t>
            </a:r>
          </a:p>
          <a:p>
            <a:pPr lvl="1"/>
            <a:r>
              <a:rPr lang="pt-BR" sz="2400" dirty="0">
                <a:latin typeface="Bahnschrift Condensed" panose="020B0502040204020203" pitchFamily="34" charset="0"/>
              </a:rPr>
              <a:t>a</a:t>
            </a:r>
            <a:r>
              <a:rPr lang="pt-BR" sz="2400" dirty="0" smtClean="0">
                <a:latin typeface="Bahnschrift Condensed" panose="020B0502040204020203" pitchFamily="34" charset="0"/>
              </a:rPr>
              <a:t>rbitramento, mensuração, avaliação e certificação</a:t>
            </a:r>
            <a:r>
              <a:rPr lang="pt-BR" sz="2000" dirty="0" smtClean="0">
                <a:latin typeface="Bahnschrift Condensed" panose="020B0502040204020203" pitchFamily="34" charset="0"/>
              </a:rPr>
              <a:t>.</a:t>
            </a:r>
          </a:p>
          <a:p>
            <a:pPr lvl="1"/>
            <a:endParaRPr lang="pt-BR" dirty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3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2592" y="695459"/>
            <a:ext cx="9122020" cy="566672"/>
          </a:xfrm>
        </p:spPr>
        <p:txBody>
          <a:bodyPr anchor="ctr">
            <a:noAutofit/>
          </a:bodyPr>
          <a:lstStyle/>
          <a:p>
            <a:pPr algn="ctr"/>
            <a:r>
              <a:rPr lang="pt-BR" sz="3200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sz="3200" i="1" dirty="0" err="1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382591" y="1506829"/>
            <a:ext cx="8873544" cy="528034"/>
          </a:xfrm>
        </p:spPr>
        <p:txBody>
          <a:bodyPr anchor="ctr"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Estatuto Social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382592" y="2163651"/>
            <a:ext cx="8873543" cy="395381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a</a:t>
            </a:r>
            <a:r>
              <a:rPr lang="pt-BR" sz="2400" dirty="0" smtClean="0">
                <a:latin typeface="Bahnschrift Condensed" panose="020B0502040204020203" pitchFamily="34" charset="0"/>
              </a:rPr>
              <a:t>dequação </a:t>
            </a:r>
            <a:r>
              <a:rPr lang="pt-BR" sz="2400" dirty="0" smtClean="0">
                <a:latin typeface="Bahnschrift Condensed" panose="020B0502040204020203" pitchFamily="34" charset="0"/>
              </a:rPr>
              <a:t>ao CC/02 e registro em cartório até </a:t>
            </a:r>
            <a:r>
              <a:rPr lang="pt-BR" sz="2400" b="1" dirty="0" smtClean="0">
                <a:latin typeface="Bahnschrift Condensed" panose="020B0502040204020203" pitchFamily="34" charset="0"/>
              </a:rPr>
              <a:t>11/01/07</a:t>
            </a:r>
            <a:r>
              <a:rPr lang="pt-BR" sz="2400" dirty="0" smtClean="0">
                <a:latin typeface="Bahnschrift Condensed" panose="020B0502040204020203" pitchFamily="34" charset="0"/>
              </a:rPr>
              <a:t> (art. 2031 do CC/02);</a:t>
            </a: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h</a:t>
            </a:r>
            <a:r>
              <a:rPr lang="pt-BR" sz="2400" dirty="0" smtClean="0">
                <a:latin typeface="Bahnschrift Condensed" panose="020B0502040204020203" pitchFamily="34" charset="0"/>
              </a:rPr>
              <a:t>armonia </a:t>
            </a:r>
            <a:r>
              <a:rPr lang="pt-BR" sz="2400" dirty="0" smtClean="0">
                <a:latin typeface="Bahnschrift Condensed" panose="020B0502040204020203" pitchFamily="34" charset="0"/>
              </a:rPr>
              <a:t>entre as finalidades sociais estatutárias e o CNAE do CNPJ;</a:t>
            </a: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 </a:t>
            </a:r>
            <a:r>
              <a:rPr lang="pt-BR" sz="2400" dirty="0">
                <a:latin typeface="Bahnschrift Condensed" panose="020B0502040204020203" pitchFamily="34" charset="0"/>
              </a:rPr>
              <a:t>a</a:t>
            </a:r>
            <a:r>
              <a:rPr lang="pt-BR" sz="2400" dirty="0" smtClean="0">
                <a:latin typeface="Bahnschrift Condensed" panose="020B0502040204020203" pitchFamily="34" charset="0"/>
              </a:rPr>
              <a:t> </a:t>
            </a:r>
            <a:r>
              <a:rPr lang="pt-BR" sz="2400" dirty="0" smtClean="0">
                <a:latin typeface="Bahnschrift Condensed" panose="020B0502040204020203" pitchFamily="34" charset="0"/>
              </a:rPr>
              <a:t>Diretoria deve observar as previsões estatutárias, com destaque para: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r</a:t>
            </a:r>
            <a:r>
              <a:rPr lang="pt-BR" sz="2400" dirty="0" smtClean="0">
                <a:latin typeface="Bahnschrift Condensed" panose="020B0502040204020203" pitchFamily="34" charset="0"/>
              </a:rPr>
              <a:t>ealização de auditoria;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p</a:t>
            </a:r>
            <a:r>
              <a:rPr lang="pt-BR" sz="2400" dirty="0" smtClean="0">
                <a:latin typeface="Bahnschrift Condensed" panose="020B0502040204020203" pitchFamily="34" charset="0"/>
              </a:rPr>
              <a:t>restação de contas perante o conselho fiscal, assembleia-geral ou conselho curador;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c</a:t>
            </a:r>
            <a:r>
              <a:rPr lang="pt-BR" sz="2400" dirty="0" smtClean="0">
                <a:latin typeface="Bahnschrift Condensed" panose="020B0502040204020203" pitchFamily="34" charset="0"/>
              </a:rPr>
              <a:t>ompetências e responsabilidades dos órgãos e cargos estatutários; e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f</a:t>
            </a:r>
            <a:r>
              <a:rPr lang="pt-BR" sz="2400" dirty="0" smtClean="0">
                <a:latin typeface="Bahnschrift Condensed" panose="020B0502040204020203" pitchFamily="34" charset="0"/>
              </a:rPr>
              <a:t>ormalidades para aprovação de aquisição ou desfazimento de patrimônio ou contração de empréstimos e financiamentos.</a:t>
            </a:r>
          </a:p>
          <a:p>
            <a:pPr algn="just"/>
            <a:endParaRPr lang="pt-BR" sz="2400" dirty="0" smtClean="0">
              <a:latin typeface="Bahnschrift Condensed" panose="020B0502040204020203" pitchFamily="34" charset="0"/>
            </a:endParaRPr>
          </a:p>
          <a:p>
            <a:endParaRPr lang="pt-BR" sz="2400" dirty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5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656822"/>
            <a:ext cx="8911687" cy="605307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sz="3200" i="1" dirty="0" err="1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89210" y="1429556"/>
            <a:ext cx="8267679" cy="47651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Auditoria Independente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89210" y="2073500"/>
            <a:ext cx="7765404" cy="3850782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a </a:t>
            </a:r>
            <a:r>
              <a:rPr lang="pt-BR" sz="2400" dirty="0" smtClean="0">
                <a:latin typeface="Bahnschrift Condensed" panose="020B0502040204020203" pitchFamily="34" charset="0"/>
              </a:rPr>
              <a:t>entidade deverá realizar auditoria independente, quando: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p</a:t>
            </a:r>
            <a:r>
              <a:rPr lang="pt-BR" sz="2400" dirty="0" smtClean="0">
                <a:latin typeface="Bahnschrift Condensed" panose="020B0502040204020203" pitchFamily="34" charset="0"/>
              </a:rPr>
              <a:t>revisão estatutária;</a:t>
            </a:r>
          </a:p>
          <a:p>
            <a:pPr lvl="1" algn="just"/>
            <a:r>
              <a:rPr lang="pt-BR" sz="2400" dirty="0" smtClean="0">
                <a:latin typeface="Bahnschrift Condensed" panose="020B0502040204020203" pitchFamily="34" charset="0"/>
              </a:rPr>
              <a:t>por exigência do CEBAS (</a:t>
            </a:r>
            <a:r>
              <a:rPr lang="pt-BR" sz="2400" dirty="0">
                <a:latin typeface="Bahnschrift Condensed" panose="020B0502040204020203" pitchFamily="34" charset="0"/>
              </a:rPr>
              <a:t>art. 29 da Lei nº </a:t>
            </a:r>
            <a:r>
              <a:rPr lang="pt-BR" sz="2400" dirty="0" smtClean="0">
                <a:latin typeface="Bahnschrift Condensed" panose="020B0502040204020203" pitchFamily="34" charset="0"/>
              </a:rPr>
              <a:t>12.101/09);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p</a:t>
            </a:r>
            <a:r>
              <a:rPr lang="pt-BR" sz="2400" dirty="0" smtClean="0">
                <a:latin typeface="Bahnschrift Condensed" panose="020B0502040204020203" pitchFamily="34" charset="0"/>
              </a:rPr>
              <a:t>or exigência da lei das OSCIP (</a:t>
            </a:r>
            <a:r>
              <a:rPr lang="pt-BR" sz="2400" dirty="0">
                <a:latin typeface="Bahnschrift Condensed" panose="020B0502040204020203" pitchFamily="34" charset="0"/>
              </a:rPr>
              <a:t>art. 19 do Decreto nº </a:t>
            </a:r>
            <a:r>
              <a:rPr lang="pt-BR" sz="2400" dirty="0" smtClean="0">
                <a:latin typeface="Bahnschrift Condensed" panose="020B0502040204020203" pitchFamily="34" charset="0"/>
              </a:rPr>
              <a:t>3.100/99);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p</a:t>
            </a:r>
            <a:r>
              <a:rPr lang="pt-BR" sz="2400" dirty="0" smtClean="0">
                <a:latin typeface="Bahnschrift Condensed" panose="020B0502040204020203" pitchFamily="34" charset="0"/>
              </a:rPr>
              <a:t>or exigência da lei das OS (</a:t>
            </a:r>
            <a:r>
              <a:rPr lang="pt-BR" sz="2400" dirty="0">
                <a:latin typeface="Bahnschrift Condensed" panose="020B0502040204020203" pitchFamily="34" charset="0"/>
              </a:rPr>
              <a:t>art. 4º, X, </a:t>
            </a:r>
            <a:r>
              <a:rPr lang="pt-BR" sz="2400" dirty="0" smtClean="0">
                <a:latin typeface="Bahnschrift Condensed" panose="020B0502040204020203" pitchFamily="34" charset="0"/>
              </a:rPr>
              <a:t>da Lei </a:t>
            </a:r>
            <a:r>
              <a:rPr lang="pt-BR" sz="2400" dirty="0">
                <a:latin typeface="Bahnschrift Condensed" panose="020B0502040204020203" pitchFamily="34" charset="0"/>
              </a:rPr>
              <a:t>nº </a:t>
            </a:r>
            <a:r>
              <a:rPr lang="pt-BR" sz="2400" dirty="0" smtClean="0">
                <a:latin typeface="Bahnschrift Condensed" panose="020B0502040204020203" pitchFamily="34" charset="0"/>
              </a:rPr>
              <a:t>9.637/98); 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por exigência da lei das </a:t>
            </a:r>
            <a:r>
              <a:rPr lang="pt-BR" sz="2400" dirty="0" smtClean="0">
                <a:latin typeface="Bahnschrift Condensed" panose="020B0502040204020203" pitchFamily="34" charset="0"/>
              </a:rPr>
              <a:t>OS Distrital </a:t>
            </a:r>
            <a:r>
              <a:rPr lang="pt-BR" sz="2400" dirty="0">
                <a:latin typeface="Bahnschrift Condensed" panose="020B0502040204020203" pitchFamily="34" charset="0"/>
              </a:rPr>
              <a:t>(art. 4º, X, da Lei nº </a:t>
            </a:r>
            <a:r>
              <a:rPr lang="pt-BR" sz="2400" dirty="0" smtClean="0">
                <a:latin typeface="Bahnschrift Condensed" panose="020B0502040204020203" pitchFamily="34" charset="0"/>
              </a:rPr>
              <a:t>4.081/08); e</a:t>
            </a:r>
            <a:endParaRPr lang="pt-BR" sz="2400" dirty="0">
              <a:latin typeface="Bahnschrift Condensed" panose="020B0502040204020203" pitchFamily="34" charset="0"/>
            </a:endParaRPr>
          </a:p>
          <a:p>
            <a:pPr lvl="1" algn="just"/>
            <a:r>
              <a:rPr lang="pt-BR" sz="2400" dirty="0" smtClean="0">
                <a:latin typeface="Bahnschrift Condensed" panose="020B0502040204020203" pitchFamily="34" charset="0"/>
              </a:rPr>
              <a:t>houver necessidade, por requisição e aprovação pelos órgãos colegiados, conforme rito estatutário.</a:t>
            </a:r>
            <a:endParaRPr lang="pt-BR" sz="2400" dirty="0">
              <a:latin typeface="Bahnschrift Condensed" panose="020B0502040204020203" pitchFamily="34" charset="0"/>
            </a:endParaRPr>
          </a:p>
          <a:p>
            <a:pPr lvl="1" algn="just"/>
            <a:endParaRPr lang="pt-BR" sz="2400" dirty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85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592429"/>
            <a:ext cx="8911687" cy="560478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sz="3200" i="1" dirty="0" err="1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99256" y="1275010"/>
            <a:ext cx="4832849" cy="78561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Ata de eleição da Diretoria e Conselho Fiscal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099256" y="2182724"/>
            <a:ext cx="4832850" cy="4115046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pt-BR" sz="2200" dirty="0" smtClean="0">
                <a:latin typeface="Bahnschrift Condensed" panose="020B0502040204020203" pitchFamily="34" charset="0"/>
              </a:rPr>
              <a:t>registro em cartório;</a:t>
            </a:r>
            <a:endParaRPr lang="pt-BR" sz="2200" dirty="0">
              <a:latin typeface="Bahnschrift Condensed" panose="020B0502040204020203" pitchFamily="34" charset="0"/>
            </a:endParaRPr>
          </a:p>
          <a:p>
            <a:pPr algn="just"/>
            <a:r>
              <a:rPr lang="pt-BR" sz="2200" dirty="0" smtClean="0">
                <a:latin typeface="Bahnschrift Condensed" panose="020B0502040204020203" pitchFamily="34" charset="0"/>
              </a:rPr>
              <a:t>vínculos de parentesco/cônjuge entre </a:t>
            </a:r>
            <a:r>
              <a:rPr lang="pt-BR" sz="2200" dirty="0">
                <a:latin typeface="Bahnschrift Condensed" panose="020B0502040204020203" pitchFamily="34" charset="0"/>
              </a:rPr>
              <a:t>os membros </a:t>
            </a:r>
            <a:r>
              <a:rPr lang="pt-BR" sz="2200" dirty="0" smtClean="0">
                <a:latin typeface="Bahnschrift Condensed" panose="020B0502040204020203" pitchFamily="34" charset="0"/>
              </a:rPr>
              <a:t>da Diretoria e Conselho Fiscal:</a:t>
            </a:r>
          </a:p>
          <a:p>
            <a:pPr lvl="1" algn="just"/>
            <a:r>
              <a:rPr lang="pt-BR" sz="2200" dirty="0" smtClean="0">
                <a:latin typeface="Bahnschrift Condensed" panose="020B0502040204020203" pitchFamily="34" charset="0"/>
              </a:rPr>
              <a:t>Conselho Fiscal: órgão colegiado de controle interno/externo e de fiscalização;</a:t>
            </a:r>
          </a:p>
          <a:p>
            <a:pPr lvl="1" algn="just"/>
            <a:r>
              <a:rPr lang="pt-BR" sz="2200" dirty="0" smtClean="0">
                <a:latin typeface="Bahnschrift Condensed" panose="020B0502040204020203" pitchFamily="34" charset="0"/>
              </a:rPr>
              <a:t> conflitos de interesse no cumprimento das responsabilidades estatutárias;</a:t>
            </a: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p</a:t>
            </a:r>
            <a:r>
              <a:rPr lang="pt-BR" sz="2200" dirty="0" smtClean="0">
                <a:latin typeface="Bahnschrift Condensed" panose="020B0502040204020203" pitchFamily="34" charset="0"/>
              </a:rPr>
              <a:t>rejudica os controles internos e aumenta os riscos de erros e fraudes; e</a:t>
            </a: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c</a:t>
            </a:r>
            <a:r>
              <a:rPr lang="pt-BR" sz="2200" dirty="0" smtClean="0">
                <a:latin typeface="Bahnschrift Condensed" panose="020B0502040204020203" pitchFamily="34" charset="0"/>
              </a:rPr>
              <a:t>ontraria as boas </a:t>
            </a:r>
            <a:r>
              <a:rPr lang="pt-BR" sz="2200" dirty="0">
                <a:latin typeface="Bahnschrift Condensed" panose="020B0502040204020203" pitchFamily="34" charset="0"/>
              </a:rPr>
              <a:t>práticas de </a:t>
            </a:r>
            <a:r>
              <a:rPr lang="pt-BR" sz="2200" dirty="0" smtClean="0">
                <a:latin typeface="Bahnschrift Condensed" panose="020B0502040204020203" pitchFamily="34" charset="0"/>
              </a:rPr>
              <a:t>governança. </a:t>
            </a:r>
            <a:endParaRPr lang="pt-BR" sz="2200" dirty="0">
              <a:latin typeface="Bahnschrift Condensed" panose="020B0502040204020203" pitchFamily="34" charset="0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7166957" y="1275009"/>
            <a:ext cx="4462666" cy="785612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22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Parecer</a:t>
            </a:r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 do Conselho Fiscal e Ata de aprovação das contas em Órgão Colegiado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7166957" y="2182723"/>
            <a:ext cx="4462666" cy="4115047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os membros </a:t>
            </a:r>
            <a:r>
              <a:rPr lang="pt-BR" sz="2400" dirty="0" err="1" smtClean="0">
                <a:latin typeface="Bahnschrift Condensed" panose="020B0502040204020203" pitchFamily="34" charset="0"/>
              </a:rPr>
              <a:t>subscreventes</a:t>
            </a:r>
            <a:r>
              <a:rPr lang="pt-BR" sz="2400" dirty="0" smtClean="0">
                <a:latin typeface="Bahnschrift Condensed" panose="020B0502040204020203" pitchFamily="34" charset="0"/>
              </a:rPr>
              <a:t> do parecer devem corresponder aos eleitos (titulares ou suplentes);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conhecimento contábil-financeiro e das normas aplicáveis às parcerias públicas; e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registro </a:t>
            </a:r>
            <a:r>
              <a:rPr lang="pt-BR" sz="2400" dirty="0">
                <a:latin typeface="Bahnschrift Condensed" panose="020B0502040204020203" pitchFamily="34" charset="0"/>
              </a:rPr>
              <a:t>da </a:t>
            </a:r>
            <a:r>
              <a:rPr lang="pt-BR" sz="2400" dirty="0" smtClean="0">
                <a:latin typeface="Bahnschrift Condensed" panose="020B0502040204020203" pitchFamily="34" charset="0"/>
              </a:rPr>
              <a:t>ata de aprovação das contas </a:t>
            </a:r>
            <a:r>
              <a:rPr lang="pt-BR" sz="2400" dirty="0">
                <a:latin typeface="Bahnschrift Condensed" panose="020B0502040204020203" pitchFamily="34" charset="0"/>
              </a:rPr>
              <a:t>em </a:t>
            </a:r>
            <a:r>
              <a:rPr lang="pt-BR" sz="2400" dirty="0" smtClean="0">
                <a:latin typeface="Bahnschrift Condensed" panose="020B0502040204020203" pitchFamily="34" charset="0"/>
              </a:rPr>
              <a:t>cartório.</a:t>
            </a:r>
            <a:endParaRPr lang="pt-BR" sz="2400" dirty="0">
              <a:latin typeface="Bahnschrift Condensed" panose="020B0502040204020203" pitchFamily="34" charset="0"/>
            </a:endParaRPr>
          </a:p>
          <a:p>
            <a:pPr algn="just"/>
            <a:endParaRPr lang="pt-BR" sz="2400" dirty="0" smtClean="0">
              <a:latin typeface="Bahnschrift Condensed" panose="020B0502040204020203" pitchFamily="34" charset="0"/>
            </a:endParaRPr>
          </a:p>
          <a:p>
            <a:endParaRPr lang="pt-BR" sz="2400" dirty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69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566670"/>
            <a:ext cx="8911687" cy="940157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i="1" dirty="0" err="1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/>
            </a:r>
            <a:b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Relatório Circunstanciado de Atividades</a:t>
            </a:r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83346" y="1751527"/>
            <a:ext cx="4739427" cy="4404575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latin typeface="Bahnschrift Condensed" panose="020B0502040204020203" pitchFamily="34" charset="0"/>
              </a:rPr>
              <a:t>Quem fez </a:t>
            </a:r>
            <a:r>
              <a:rPr lang="pt-BR" sz="2400" b="1" dirty="0" smtClean="0">
                <a:latin typeface="Bahnschrift Condensed" panose="020B0502040204020203" pitchFamily="34" charset="0"/>
              </a:rPr>
              <a:t>?</a:t>
            </a:r>
          </a:p>
          <a:p>
            <a:pPr lvl="1" algn="just"/>
            <a:r>
              <a:rPr lang="pt-BR" sz="2000" dirty="0">
                <a:latin typeface="Bahnschrift Condensed" panose="020B0502040204020203" pitchFamily="34" charset="0"/>
              </a:rPr>
              <a:t>i</a:t>
            </a:r>
            <a:r>
              <a:rPr lang="pt-BR" sz="2000" dirty="0" smtClean="0">
                <a:latin typeface="Bahnschrift Condensed" panose="020B0502040204020203" pitchFamily="34" charset="0"/>
              </a:rPr>
              <a:t>dentificação da entidade, área de atuação, finalidades sociais, unidades e infraestrutura.</a:t>
            </a:r>
          </a:p>
          <a:p>
            <a:pPr algn="just"/>
            <a:r>
              <a:rPr lang="pt-BR" sz="2400" b="1" dirty="0" smtClean="0">
                <a:latin typeface="Bahnschrift Condensed" panose="020B0502040204020203" pitchFamily="34" charset="0"/>
              </a:rPr>
              <a:t>O </a:t>
            </a:r>
            <a:r>
              <a:rPr lang="pt-BR" sz="2400" b="1" dirty="0">
                <a:latin typeface="Bahnschrift Condensed" panose="020B0502040204020203" pitchFamily="34" charset="0"/>
              </a:rPr>
              <a:t>que fez </a:t>
            </a:r>
            <a:r>
              <a:rPr lang="pt-BR" sz="2400" b="1" dirty="0" smtClean="0">
                <a:latin typeface="Bahnschrift Condensed" panose="020B0502040204020203" pitchFamily="34" charset="0"/>
              </a:rPr>
              <a:t>?</a:t>
            </a:r>
          </a:p>
          <a:p>
            <a:pPr lvl="1" algn="just"/>
            <a:r>
              <a:rPr lang="pt-BR" sz="2000" dirty="0" smtClean="0">
                <a:latin typeface="Bahnschrift Condensed" panose="020B0502040204020203" pitchFamily="34" charset="0"/>
              </a:rPr>
              <a:t>atividades </a:t>
            </a:r>
            <a:r>
              <a:rPr lang="pt-BR" sz="2000" dirty="0">
                <a:latin typeface="Bahnschrift Condensed" panose="020B0502040204020203" pitchFamily="34" charset="0"/>
              </a:rPr>
              <a:t>ou projetos </a:t>
            </a:r>
            <a:r>
              <a:rPr lang="pt-BR" sz="2000" dirty="0" smtClean="0">
                <a:latin typeface="Bahnschrift Condensed" panose="020B0502040204020203" pitchFamily="34" charset="0"/>
              </a:rPr>
              <a:t>desenvolvidos</a:t>
            </a:r>
            <a:r>
              <a:rPr lang="pt-BR" sz="2200" dirty="0" smtClean="0">
                <a:latin typeface="Bahnschrift Condensed" panose="020B0502040204020203" pitchFamily="34" charset="0"/>
              </a:rPr>
              <a:t>.</a:t>
            </a:r>
            <a:endParaRPr lang="pt-BR" sz="2200" dirty="0">
              <a:latin typeface="Bahnschrift Condensed" panose="020B0502040204020203" pitchFamily="34" charset="0"/>
            </a:endParaRPr>
          </a:p>
          <a:p>
            <a:pPr algn="just"/>
            <a:r>
              <a:rPr lang="pt-BR" sz="2400" b="1" dirty="0" smtClean="0">
                <a:latin typeface="Bahnschrift Condensed" panose="020B0502040204020203" pitchFamily="34" charset="0"/>
              </a:rPr>
              <a:t>Como </a:t>
            </a:r>
            <a:r>
              <a:rPr lang="pt-BR" sz="2400" b="1" dirty="0">
                <a:latin typeface="Bahnschrift Condensed" panose="020B0502040204020203" pitchFamily="34" charset="0"/>
              </a:rPr>
              <a:t>fez </a:t>
            </a:r>
            <a:r>
              <a:rPr lang="pt-BR" sz="2400" b="1" dirty="0" smtClean="0">
                <a:latin typeface="Bahnschrift Condensed" panose="020B0502040204020203" pitchFamily="34" charset="0"/>
              </a:rPr>
              <a:t>?</a:t>
            </a:r>
          </a:p>
          <a:p>
            <a:pPr lvl="1" algn="just"/>
            <a:r>
              <a:rPr lang="pt-BR" sz="2000" dirty="0" smtClean="0">
                <a:latin typeface="Bahnschrift Condensed" panose="020B0502040204020203" pitchFamily="34" charset="0"/>
              </a:rPr>
              <a:t>metodologia de execução dos serviços;</a:t>
            </a:r>
          </a:p>
          <a:p>
            <a:pPr lvl="1" algn="just"/>
            <a:r>
              <a:rPr lang="pt-BR" sz="2000" dirty="0">
                <a:latin typeface="Bahnschrift Condensed" panose="020B0502040204020203" pitchFamily="34" charset="0"/>
              </a:rPr>
              <a:t>n</a:t>
            </a:r>
            <a:r>
              <a:rPr lang="pt-BR" sz="2000" dirty="0" smtClean="0">
                <a:latin typeface="Bahnschrift Condensed" panose="020B0502040204020203" pitchFamily="34" charset="0"/>
              </a:rPr>
              <a:t>º Colaboradores (diretores, empregados, estagiários, voluntários (Lei nº 9.608/98), etc.).</a:t>
            </a:r>
          </a:p>
          <a:p>
            <a:pPr lvl="1" algn="just"/>
            <a:endParaRPr lang="pt-BR" sz="2200" dirty="0">
              <a:latin typeface="Bahnschrift Condensed" panose="020B0502040204020203" pitchFamily="34" charset="0"/>
            </a:endParaRPr>
          </a:p>
          <a:p>
            <a:pPr algn="just"/>
            <a:endParaRPr lang="pt-BR" sz="2400" dirty="0">
              <a:latin typeface="Bahnschrift Condensed" panose="020B0502040204020203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903076" y="1751528"/>
            <a:ext cx="4691687" cy="4404574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600" b="1" dirty="0">
                <a:latin typeface="Bahnschrift Condensed" panose="020B0502040204020203" pitchFamily="34" charset="0"/>
              </a:rPr>
              <a:t>A quem fez ?</a:t>
            </a:r>
          </a:p>
          <a:p>
            <a:pPr lvl="1" algn="just"/>
            <a:r>
              <a:rPr lang="pt-BR" sz="2200" dirty="0" smtClean="0">
                <a:latin typeface="Bahnschrift Condensed" panose="020B0502040204020203" pitchFamily="34" charset="0"/>
              </a:rPr>
              <a:t>nº total de atendidos ou beneficiários;</a:t>
            </a: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n</a:t>
            </a:r>
            <a:r>
              <a:rPr lang="pt-BR" sz="2200" dirty="0" smtClean="0">
                <a:latin typeface="Bahnschrift Condensed" panose="020B0502040204020203" pitchFamily="34" charset="0"/>
              </a:rPr>
              <a:t>º de beneficiários atendidos gratuitamente e não gratuitamente; e</a:t>
            </a: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n</a:t>
            </a:r>
            <a:r>
              <a:rPr lang="pt-BR" sz="2200" dirty="0" smtClean="0">
                <a:latin typeface="Bahnschrift Condensed" panose="020B0502040204020203" pitchFamily="34" charset="0"/>
              </a:rPr>
              <a:t>º de bolsas concedidas (CEBAS).</a:t>
            </a:r>
          </a:p>
          <a:p>
            <a:pPr algn="just"/>
            <a:r>
              <a:rPr lang="pt-BR" sz="2600" b="1" dirty="0" smtClean="0">
                <a:latin typeface="Bahnschrift Condensed" panose="020B0502040204020203" pitchFamily="34" charset="0"/>
              </a:rPr>
              <a:t>Com que recurso fez ?</a:t>
            </a:r>
          </a:p>
          <a:p>
            <a:pPr lvl="1" algn="just"/>
            <a:r>
              <a:rPr lang="pt-BR" sz="2200" dirty="0" smtClean="0">
                <a:latin typeface="Bahnschrift Condensed" panose="020B0502040204020203" pitchFamily="34" charset="0"/>
              </a:rPr>
              <a:t>custo financeiro das atividades e origem dos recursos;</a:t>
            </a: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d</a:t>
            </a:r>
            <a:r>
              <a:rPr lang="pt-BR" sz="2200" dirty="0" smtClean="0">
                <a:latin typeface="Bahnschrift Condensed" panose="020B0502040204020203" pitchFamily="34" charset="0"/>
              </a:rPr>
              <a:t>escrição das parcerias públicas e a execução financeira no exercício; e</a:t>
            </a:r>
          </a:p>
          <a:p>
            <a:pPr lvl="1" algn="just"/>
            <a:r>
              <a:rPr lang="pt-BR" sz="2200" dirty="0" smtClean="0">
                <a:latin typeface="Bahnschrift Condensed" panose="020B0502040204020203" pitchFamily="34" charset="0"/>
              </a:rPr>
              <a:t>Descrição e valor dos benefícios tributários recebidos.</a:t>
            </a:r>
            <a:endParaRPr lang="pt-BR" sz="2200" dirty="0">
              <a:latin typeface="Bahnschrift Condensed" panose="020B0502040204020203" pitchFamily="34" charset="0"/>
            </a:endParaRPr>
          </a:p>
          <a:p>
            <a:pPr algn="just"/>
            <a:endParaRPr lang="pt-BR" sz="2400" dirty="0">
              <a:latin typeface="Bahnschrift Condensed" panose="020B0502040204020203" pitchFamily="34" charset="0"/>
            </a:endParaRPr>
          </a:p>
          <a:p>
            <a:pPr algn="just"/>
            <a:endParaRPr lang="pt-BR" sz="2400" dirty="0" smtClean="0">
              <a:latin typeface="Bahnschrift Condensed" panose="020B0502040204020203" pitchFamily="34" charset="0"/>
            </a:endParaRPr>
          </a:p>
          <a:p>
            <a:endParaRPr lang="pt-BR" sz="2400" dirty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0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5770" y="605307"/>
            <a:ext cx="9221272" cy="50178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sz="3200" i="1" dirty="0" err="1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25770" y="1262130"/>
            <a:ext cx="9131120" cy="42500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Relação Anual de Informações Sociais - RAIS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25769" y="1842176"/>
            <a:ext cx="9221273" cy="44298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i</a:t>
            </a:r>
            <a:r>
              <a:rPr lang="pt-BR" sz="2400" dirty="0" smtClean="0">
                <a:latin typeface="Bahnschrift Condensed" panose="020B0502040204020203" pitchFamily="34" charset="0"/>
              </a:rPr>
              <a:t>nformações </a:t>
            </a:r>
            <a:r>
              <a:rPr lang="pt-BR" sz="2400" dirty="0" smtClean="0">
                <a:latin typeface="Bahnschrift Condensed" panose="020B0502040204020203" pitchFamily="34" charset="0"/>
              </a:rPr>
              <a:t>qualitativas e quantitativas dos vínculos empregatícios: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q</a:t>
            </a:r>
            <a:r>
              <a:rPr lang="pt-BR" sz="2400" dirty="0" smtClean="0">
                <a:latin typeface="Bahnschrift Condensed" panose="020B0502040204020203" pitchFamily="34" charset="0"/>
              </a:rPr>
              <a:t>uantidade de vínculos, por cargo (CBO e parcerias públicas);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m</a:t>
            </a:r>
            <a:r>
              <a:rPr lang="pt-BR" sz="2400" dirty="0" smtClean="0">
                <a:latin typeface="Bahnschrift Condensed" panose="020B0502040204020203" pitchFamily="34" charset="0"/>
              </a:rPr>
              <a:t>enores aprendizes (</a:t>
            </a:r>
            <a:r>
              <a:rPr lang="pt-BR" sz="2400" dirty="0" err="1" smtClean="0">
                <a:latin typeface="Bahnschrift Condensed" panose="020B0502040204020203" pitchFamily="34" charset="0"/>
              </a:rPr>
              <a:t>arts</a:t>
            </a:r>
            <a:r>
              <a:rPr lang="pt-BR" sz="2400" dirty="0" smtClean="0">
                <a:latin typeface="Bahnschrift Condensed" panose="020B0502040204020203" pitchFamily="34" charset="0"/>
              </a:rPr>
              <a:t>. 428 a 431 </a:t>
            </a:r>
            <a:r>
              <a:rPr lang="pt-BR" sz="2400" dirty="0">
                <a:latin typeface="Bahnschrift Condensed" panose="020B0502040204020203" pitchFamily="34" charset="0"/>
              </a:rPr>
              <a:t>da </a:t>
            </a:r>
            <a:r>
              <a:rPr lang="pt-BR" sz="2400" dirty="0" smtClean="0">
                <a:latin typeface="Bahnschrift Condensed" panose="020B0502040204020203" pitchFamily="34" charset="0"/>
              </a:rPr>
              <a:t>CLT</a:t>
            </a:r>
            <a:r>
              <a:rPr lang="pt-BR" sz="2400" dirty="0">
                <a:latin typeface="Bahnschrift Condensed" panose="020B0502040204020203" pitchFamily="34" charset="0"/>
              </a:rPr>
              <a:t> </a:t>
            </a:r>
            <a:r>
              <a:rPr lang="pt-BR" sz="2400" dirty="0" smtClean="0">
                <a:latin typeface="Bahnschrift Condensed" panose="020B0502040204020203" pitchFamily="34" charset="0"/>
              </a:rPr>
              <a:t>e </a:t>
            </a:r>
            <a:r>
              <a:rPr lang="de-DE" sz="2400" dirty="0">
                <a:latin typeface="Bahnschrift Condensed" panose="020B0502040204020203" pitchFamily="34" charset="0"/>
              </a:rPr>
              <a:t>art. 7º, “c” da IN SIT/MTE nº 146/18 );</a:t>
            </a:r>
            <a:endParaRPr lang="pt-BR" sz="2400" dirty="0" smtClean="0">
              <a:latin typeface="Bahnschrift Condensed" panose="020B0502040204020203" pitchFamily="34" charset="0"/>
            </a:endParaRP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v</a:t>
            </a:r>
            <a:r>
              <a:rPr lang="pt-BR" sz="2400" dirty="0" smtClean="0">
                <a:latin typeface="Bahnschrift Condensed" panose="020B0502040204020203" pitchFamily="34" charset="0"/>
              </a:rPr>
              <a:t>alor do salário (art</a:t>
            </a:r>
            <a:r>
              <a:rPr lang="pt-BR" sz="2400" dirty="0">
                <a:latin typeface="Bahnschrift Condensed" panose="020B0502040204020203" pitchFamily="34" charset="0"/>
              </a:rPr>
              <a:t>. 461, §1º, </a:t>
            </a:r>
            <a:r>
              <a:rPr lang="pt-BR" sz="2400" dirty="0" smtClean="0">
                <a:latin typeface="Bahnschrift Condensed" panose="020B0502040204020203" pitchFamily="34" charset="0"/>
              </a:rPr>
              <a:t>da CLT);</a:t>
            </a:r>
          </a:p>
          <a:p>
            <a:pPr lvl="1" algn="just"/>
            <a:r>
              <a:rPr lang="pt-BR" sz="2400" dirty="0" smtClean="0">
                <a:latin typeface="Bahnschrift Condensed" panose="020B0502040204020203" pitchFamily="34" charset="0"/>
              </a:rPr>
              <a:t>“art. 461, § 1</a:t>
            </a:r>
            <a:r>
              <a:rPr lang="pt-BR" sz="2400" baseline="30000" dirty="0" smtClean="0">
                <a:latin typeface="Bahnschrift Condensed" panose="020B0502040204020203" pitchFamily="34" charset="0"/>
              </a:rPr>
              <a:t>º</a:t>
            </a:r>
            <a:r>
              <a:rPr lang="pt-BR" sz="2400" dirty="0">
                <a:latin typeface="Bahnschrift Condensed" panose="020B0502040204020203" pitchFamily="34" charset="0"/>
              </a:rPr>
              <a:t> </a:t>
            </a:r>
            <a:r>
              <a:rPr lang="pt-BR" sz="2400" dirty="0" smtClean="0">
                <a:latin typeface="Bahnschrift Condensed" panose="020B0502040204020203" pitchFamily="34" charset="0"/>
              </a:rPr>
              <a:t>-</a:t>
            </a:r>
            <a:r>
              <a:rPr lang="pt-BR" sz="2400" dirty="0">
                <a:latin typeface="Bahnschrift Condensed" panose="020B0502040204020203" pitchFamily="34" charset="0"/>
              </a:rPr>
              <a:t> Trabalho de igual </a:t>
            </a:r>
            <a:r>
              <a:rPr lang="pt-BR" sz="2400" dirty="0" smtClean="0">
                <a:latin typeface="Bahnschrift Condensed" panose="020B0502040204020203" pitchFamily="34" charset="0"/>
              </a:rPr>
              <a:t>valor </a:t>
            </a:r>
            <a:r>
              <a:rPr lang="pt-BR" sz="2400" dirty="0">
                <a:latin typeface="Bahnschrift Condensed" panose="020B0502040204020203" pitchFamily="34" charset="0"/>
              </a:rPr>
              <a:t>será o que for feito com igual produtividade e com a mesma perfeição técnica, entre pessoas cuja diferença de tempo de serviço para o mesmo empregador não seja superior a </a:t>
            </a:r>
            <a:r>
              <a:rPr lang="pt-BR" sz="2400" dirty="0" smtClean="0">
                <a:latin typeface="Bahnschrift Condensed" panose="020B0502040204020203" pitchFamily="34" charset="0"/>
              </a:rPr>
              <a:t>4 </a:t>
            </a:r>
            <a:r>
              <a:rPr lang="pt-BR" sz="2400" dirty="0">
                <a:latin typeface="Bahnschrift Condensed" panose="020B0502040204020203" pitchFamily="34" charset="0"/>
              </a:rPr>
              <a:t>anos e a diferença de tempo na função não seja superior a </a:t>
            </a:r>
            <a:r>
              <a:rPr lang="pt-BR" sz="2400" dirty="0" smtClean="0">
                <a:latin typeface="Bahnschrift Condensed" panose="020B0502040204020203" pitchFamily="34" charset="0"/>
              </a:rPr>
              <a:t>2 anos”.</a:t>
            </a:r>
            <a:r>
              <a:rPr lang="pt-BR" sz="2400" dirty="0">
                <a:latin typeface="Bahnschrift Condensed" panose="020B0502040204020203" pitchFamily="34" charset="0"/>
              </a:rPr>
              <a:t>  </a:t>
            </a:r>
            <a:endParaRPr lang="pt-BR" sz="2400" dirty="0" smtClean="0">
              <a:latin typeface="Bahnschrift Condensed" panose="020B0502040204020203" pitchFamily="34" charset="0"/>
            </a:endParaRPr>
          </a:p>
          <a:p>
            <a:pPr lvl="1" algn="just"/>
            <a:r>
              <a:rPr lang="pt-BR" sz="2400" dirty="0" smtClean="0">
                <a:latin typeface="Bahnschrift Condensed" panose="020B0502040204020203" pitchFamily="34" charset="0"/>
              </a:rPr>
              <a:t>preenchimento das informações de rescisão do contrato de trabalho;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e</a:t>
            </a:r>
            <a:r>
              <a:rPr lang="pt-BR" sz="2400" dirty="0" smtClean="0">
                <a:latin typeface="Bahnschrift Condensed" panose="020B0502040204020203" pitchFamily="34" charset="0"/>
              </a:rPr>
              <a:t>mpregados com profissões regulamentadas (registro no Conselho Profissional); e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c</a:t>
            </a:r>
            <a:r>
              <a:rPr lang="pt-BR" sz="2400" dirty="0" smtClean="0">
                <a:latin typeface="Bahnschrift Condensed" panose="020B0502040204020203" pitchFamily="34" charset="0"/>
              </a:rPr>
              <a:t>onselheiros fiscais com vínculo empregatício (conflito de interesse).</a:t>
            </a:r>
          </a:p>
          <a:p>
            <a:pPr lvl="1" algn="just"/>
            <a:endParaRPr lang="pt-BR" sz="2400" dirty="0" smtClean="0">
              <a:latin typeface="Bahnschrift Condensed" panose="020B0502040204020203" pitchFamily="34" charset="0"/>
            </a:endParaRPr>
          </a:p>
          <a:p>
            <a:pPr lvl="1" algn="just"/>
            <a:endParaRPr lang="pt-BR" sz="2400" dirty="0" smtClean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50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515155"/>
            <a:ext cx="8911687" cy="88864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i="1" dirty="0" err="1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/>
            </a:r>
            <a:b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Execução das Parcerias Públicas</a:t>
            </a:r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71246" y="1620592"/>
            <a:ext cx="4623517" cy="388514"/>
          </a:xfrm>
        </p:spPr>
        <p:txBody>
          <a:bodyPr anchor="t"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Objetivo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099257" y="2163652"/>
            <a:ext cx="4623516" cy="4031086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Princípios da Administração Pública;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Lei Nacional nº 13.019/14;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Dec. nº 8.726/16;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Dec. GDF nº 37.843/16;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Portarias Setoriais (Secretarias/GDF);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Manual GDF MROSC; e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Instrumento Jurídico / Plano de Trabalho.</a:t>
            </a:r>
          </a:p>
          <a:p>
            <a:pPr algn="just"/>
            <a:r>
              <a:rPr lang="pt-BR" sz="2400" b="1" dirty="0" smtClean="0">
                <a:latin typeface="Bahnschrift Condensed" panose="020B0502040204020203" pitchFamily="34" charset="0"/>
              </a:rPr>
              <a:t>Obs</a:t>
            </a:r>
            <a:r>
              <a:rPr lang="pt-BR" sz="2400" dirty="0" smtClean="0">
                <a:latin typeface="Bahnschrift Condensed" panose="020B0502040204020203" pitchFamily="34" charset="0"/>
              </a:rPr>
              <a:t>.: A Lei Nac. nº 13.019/14 </a:t>
            </a:r>
            <a:r>
              <a:rPr lang="pt-BR" sz="2400" b="1" dirty="0" smtClean="0">
                <a:latin typeface="Bahnschrift Condensed" panose="020B0502040204020203" pitchFamily="34" charset="0"/>
              </a:rPr>
              <a:t>NÃO SE APLICA</a:t>
            </a:r>
            <a:r>
              <a:rPr lang="pt-BR" sz="2400" dirty="0" smtClean="0">
                <a:latin typeface="Bahnschrift Condensed" panose="020B0502040204020203" pitchFamily="34" charset="0"/>
              </a:rPr>
              <a:t> aos Termos de Parcerias da Lei nº 9.790/99 e aos Contratos de Gestão da Lei nº 9.637/98.</a:t>
            </a:r>
            <a:endParaRPr lang="pt-BR" sz="2400" dirty="0">
              <a:latin typeface="Bahnschrift Condensed" panose="020B0502040204020203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954591" y="2163652"/>
            <a:ext cx="4443212" cy="4031086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Verificar a </a:t>
            </a:r>
            <a:r>
              <a:rPr lang="pt-BR" sz="2400" b="1" dirty="0">
                <a:latin typeface="Bahnschrift Condensed" panose="020B0502040204020203" pitchFamily="34" charset="0"/>
              </a:rPr>
              <a:t>conformidade</a:t>
            </a:r>
            <a:r>
              <a:rPr lang="pt-BR" sz="2400" dirty="0">
                <a:latin typeface="Bahnschrift Condensed" panose="020B0502040204020203" pitchFamily="34" charset="0"/>
              </a:rPr>
              <a:t> da execução dos </a:t>
            </a:r>
            <a:r>
              <a:rPr lang="pt-BR" sz="2400" dirty="0" smtClean="0">
                <a:latin typeface="Bahnschrift Condensed" panose="020B0502040204020203" pitchFamily="34" charset="0"/>
              </a:rPr>
              <a:t>Ajustes, considerando:</a:t>
            </a:r>
          </a:p>
          <a:p>
            <a:pPr lvl="1" algn="just"/>
            <a:r>
              <a:rPr lang="pt-BR" sz="2200" dirty="0" smtClean="0">
                <a:latin typeface="Bahnschrift Condensed" panose="020B0502040204020203" pitchFamily="34" charset="0"/>
              </a:rPr>
              <a:t>Instrumento jurídico / Plano </a:t>
            </a:r>
            <a:r>
              <a:rPr lang="pt-BR" sz="2200" dirty="0">
                <a:latin typeface="Bahnschrift Condensed" panose="020B0502040204020203" pitchFamily="34" charset="0"/>
              </a:rPr>
              <a:t>de Trabalho;</a:t>
            </a: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Relação Nominativa de Pagamentos (RNP</a:t>
            </a:r>
            <a:r>
              <a:rPr lang="pt-BR" sz="2200" dirty="0" smtClean="0">
                <a:latin typeface="Bahnschrift Condensed" panose="020B0502040204020203" pitchFamily="34" charset="0"/>
              </a:rPr>
              <a:t>);</a:t>
            </a:r>
            <a:endParaRPr lang="pt-BR" sz="2200" dirty="0">
              <a:latin typeface="Bahnschrift Condensed" panose="020B0502040204020203" pitchFamily="34" charset="0"/>
            </a:endParaRP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Demonstração da Execução das Receitas e Despesas (DERD</a:t>
            </a:r>
            <a:r>
              <a:rPr lang="pt-BR" sz="2200" dirty="0" smtClean="0">
                <a:latin typeface="Bahnschrift Condensed" panose="020B0502040204020203" pitchFamily="34" charset="0"/>
              </a:rPr>
              <a:t>); </a:t>
            </a:r>
            <a:endParaRPr lang="pt-BR" sz="2200" dirty="0">
              <a:latin typeface="Bahnschrift Condensed" panose="020B0502040204020203" pitchFamily="34" charset="0"/>
            </a:endParaRP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Extratos </a:t>
            </a:r>
            <a:r>
              <a:rPr lang="pt-BR" sz="2200" dirty="0" smtClean="0">
                <a:latin typeface="Bahnschrift Condensed" panose="020B0502040204020203" pitchFamily="34" charset="0"/>
              </a:rPr>
              <a:t>bancários; e</a:t>
            </a:r>
          </a:p>
          <a:p>
            <a:pPr lvl="1" algn="just"/>
            <a:r>
              <a:rPr lang="pt-BR" sz="2200" dirty="0" smtClean="0">
                <a:latin typeface="Bahnschrift Condensed" panose="020B0502040204020203" pitchFamily="34" charset="0"/>
              </a:rPr>
              <a:t>Comprovantes de devolução.</a:t>
            </a:r>
            <a:endParaRPr lang="pt-BR" sz="2200" dirty="0"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>
              <a:latin typeface="Bahnschrift Condensed" panose="020B0502040204020203" pitchFamily="34" charset="0"/>
            </a:endParaRPr>
          </a:p>
          <a:p>
            <a:pPr algn="just"/>
            <a:endParaRPr lang="pt-BR" sz="2400" dirty="0" smtClean="0">
              <a:latin typeface="Bahnschrift Condensed" panose="020B0502040204020203" pitchFamily="34" charset="0"/>
            </a:endParaRPr>
          </a:p>
          <a:p>
            <a:endParaRPr lang="pt-BR" sz="2400" dirty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19</a:t>
            </a:fld>
            <a:endParaRPr lang="pt-BR"/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99258" y="1620593"/>
            <a:ext cx="4623515" cy="388512"/>
          </a:xfrm>
        </p:spPr>
        <p:txBody>
          <a:bodyPr anchor="t"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Parâmetros Normativos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32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5617" y="412123"/>
            <a:ext cx="9981128" cy="1017431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Mas, afinal, quem é o Terceiro Setor </a:t>
            </a:r>
            <a:r>
              <a:rPr lang="pt-BR" sz="32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?</a:t>
            </a:r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r>
              <a:rPr lang="pt-BR" sz="28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Classificação Sociopolítica / Jurídica “ Direito Público - Privado”</a:t>
            </a:r>
            <a:r>
              <a:rPr lang="pt-BR" sz="32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 </a:t>
            </a:r>
            <a:endParaRPr lang="pt-BR" sz="3200" dirty="0"/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05331"/>
              </p:ext>
            </p:extLst>
          </p:nvPr>
        </p:nvGraphicFramePr>
        <p:xfrm>
          <a:off x="3863662" y="2833352"/>
          <a:ext cx="5409128" cy="3271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2EF25C87-B71B-48FC-89F5-EC4C9164E3C6}" type="slidenum">
              <a:rPr lang="pt-BR" smtClean="0"/>
              <a:t>2</a:t>
            </a:fld>
            <a:endParaRPr lang="pt-BR"/>
          </a:p>
        </p:txBody>
      </p:sp>
      <p:sp>
        <p:nvSpPr>
          <p:cNvPr id="12" name="Texto explicativo em seta para a direita 11"/>
          <p:cNvSpPr/>
          <p:nvPr/>
        </p:nvSpPr>
        <p:spPr>
          <a:xfrm>
            <a:off x="2150772" y="4314423"/>
            <a:ext cx="2960075" cy="1455311"/>
          </a:xfrm>
          <a:prstGeom prst="rightArrowCallou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-BR" dirty="0">
                <a:solidFill>
                  <a:schemeClr val="tx1"/>
                </a:solidFill>
                <a:latin typeface="Bahnschrift Condensed" panose="020B0502040204020203" pitchFamily="34" charset="0"/>
              </a:rPr>
              <a:t>ESTADO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(Executivo</a:t>
            </a:r>
            <a:r>
              <a:rPr lang="pt-BR" sz="14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, Legislativo, </a:t>
            </a:r>
            <a:r>
              <a:rPr lang="pt-BR" sz="1400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TCs</a:t>
            </a:r>
            <a:r>
              <a:rPr lang="pt-BR" sz="14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, Judiciário e MPs</a:t>
            </a:r>
            <a:r>
              <a:rPr lang="pt-BR" sz="1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)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DIREITO PÚBLICO</a:t>
            </a:r>
            <a:endParaRPr lang="pt-BR" sz="16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  <a:p>
            <a:pPr algn="ctr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o explicativo em seta para baixo 12"/>
          <p:cNvSpPr/>
          <p:nvPr/>
        </p:nvSpPr>
        <p:spPr>
          <a:xfrm>
            <a:off x="5937161" y="1622738"/>
            <a:ext cx="1815921" cy="1468191"/>
          </a:xfrm>
          <a:prstGeom prst="downArrowCallou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dirty="0">
                <a:solidFill>
                  <a:schemeClr val="tx1"/>
                </a:solidFill>
                <a:latin typeface="Bahnschrift Condensed" panose="020B0502040204020203" pitchFamily="34" charset="0"/>
              </a:rPr>
              <a:t>MERCADO</a:t>
            </a:r>
          </a:p>
          <a:p>
            <a:pPr algn="ctr"/>
            <a:r>
              <a:rPr lang="pt-BR" sz="14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(</a:t>
            </a:r>
            <a:r>
              <a:rPr lang="pt-BR" sz="1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Empresas)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DIREITO PRIVADO</a:t>
            </a:r>
          </a:p>
          <a:p>
            <a:pPr algn="ctr"/>
            <a:endParaRPr lang="pt-BR" sz="16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4" name="Texto explicativo em seta para a esquerda 13"/>
          <p:cNvSpPr/>
          <p:nvPr/>
        </p:nvSpPr>
        <p:spPr>
          <a:xfrm>
            <a:off x="8538693" y="3670479"/>
            <a:ext cx="2846231" cy="2099255"/>
          </a:xfrm>
          <a:prstGeom prst="left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ENTIDADES PRIVADAS SEM FINS LUCRATIVOS 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(Associações, </a:t>
            </a:r>
            <a:r>
              <a:rPr lang="pt-BR" sz="14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Fundações </a:t>
            </a:r>
            <a:r>
              <a:rPr lang="pt-BR" sz="1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Privadas e Org. Religiosas*** </a:t>
            </a:r>
            <a:r>
              <a:rPr lang="pt-BR" sz="14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- Art.44, </a:t>
            </a:r>
            <a:r>
              <a:rPr lang="pt-BR" sz="1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I, III e IV </a:t>
            </a:r>
            <a:r>
              <a:rPr lang="pt-BR" sz="14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, da Lei nº 10.406/02</a:t>
            </a:r>
            <a:r>
              <a:rPr lang="pt-BR" sz="1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)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DIREITO PRIVADO</a:t>
            </a:r>
            <a:endParaRPr lang="pt-BR" sz="16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52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9257" y="463639"/>
            <a:ext cx="9195516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i="1" dirty="0" err="1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/>
            </a:r>
            <a:b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Execução das Parcerias Públicas</a:t>
            </a:r>
            <a:b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endParaRPr lang="pt-BR" sz="27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99256" y="1519707"/>
            <a:ext cx="9495507" cy="437882"/>
          </a:xfrm>
        </p:spPr>
        <p:txBody>
          <a:bodyPr anchor="t"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Desafios para os Gestores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099257" y="2163652"/>
            <a:ext cx="4623516" cy="3786387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342900" lvl="1" indent="-342900" algn="just"/>
            <a:r>
              <a:rPr lang="pt-BR" sz="2400" dirty="0">
                <a:latin typeface="Bahnschrift Condensed" panose="020B0502040204020203" pitchFamily="34" charset="0"/>
              </a:rPr>
              <a:t>c</a:t>
            </a:r>
            <a:r>
              <a:rPr lang="pt-BR" sz="2400" dirty="0" smtClean="0">
                <a:latin typeface="Bahnschrift Condensed" panose="020B0502040204020203" pitchFamily="34" charset="0"/>
              </a:rPr>
              <a:t>onhecer </a:t>
            </a:r>
            <a:r>
              <a:rPr lang="pt-BR" sz="2400" dirty="0" smtClean="0">
                <a:latin typeface="Bahnschrift Condensed" panose="020B0502040204020203" pitchFamily="34" charset="0"/>
              </a:rPr>
              <a:t>e aplicar integralmente </a:t>
            </a:r>
            <a:r>
              <a:rPr lang="pt-BR" sz="2400" dirty="0">
                <a:latin typeface="Bahnschrift Condensed" panose="020B0502040204020203" pitchFamily="34" charset="0"/>
              </a:rPr>
              <a:t>as </a:t>
            </a:r>
            <a:r>
              <a:rPr lang="pt-BR" sz="2400" dirty="0" smtClean="0">
                <a:latin typeface="Bahnschrift Condensed" panose="020B0502040204020203" pitchFamily="34" charset="0"/>
              </a:rPr>
              <a:t>normas aplicáveis;</a:t>
            </a:r>
          </a:p>
          <a:p>
            <a:pPr marL="342900" lvl="1" indent="-342900" algn="just"/>
            <a:r>
              <a:rPr lang="pt-BR" sz="2400" dirty="0">
                <a:latin typeface="Bahnschrift Condensed" panose="020B0502040204020203" pitchFamily="34" charset="0"/>
              </a:rPr>
              <a:t>i</a:t>
            </a:r>
            <a:r>
              <a:rPr lang="pt-BR" sz="2400" dirty="0" smtClean="0">
                <a:latin typeface="Bahnschrift Condensed" panose="020B0502040204020203" pitchFamily="34" charset="0"/>
              </a:rPr>
              <a:t>mplementar </a:t>
            </a:r>
            <a:r>
              <a:rPr lang="pt-BR" sz="2400" dirty="0" smtClean="0">
                <a:latin typeface="Bahnschrift Condensed" panose="020B0502040204020203" pitchFamily="34" charset="0"/>
              </a:rPr>
              <a:t>controles internos e as boas práticas de governança e integridade;</a:t>
            </a:r>
          </a:p>
          <a:p>
            <a:pPr marL="342900" lvl="1" indent="-342900" algn="just"/>
            <a:r>
              <a:rPr lang="pt-BR" sz="2400" dirty="0">
                <a:latin typeface="Bahnschrift Condensed" panose="020B0502040204020203" pitchFamily="34" charset="0"/>
              </a:rPr>
              <a:t>e</a:t>
            </a:r>
            <a:r>
              <a:rPr lang="pt-BR" sz="2400" dirty="0" smtClean="0">
                <a:latin typeface="Bahnschrift Condensed" panose="020B0502040204020203" pitchFamily="34" charset="0"/>
              </a:rPr>
              <a:t>stabelecer </a:t>
            </a:r>
            <a:r>
              <a:rPr lang="pt-BR" sz="2400" dirty="0" smtClean="0">
                <a:latin typeface="Bahnschrift Condensed" panose="020B0502040204020203" pitchFamily="34" charset="0"/>
              </a:rPr>
              <a:t>controles administrativos e financeiros sobre as parcerias públicas:</a:t>
            </a:r>
          </a:p>
          <a:p>
            <a:pPr marL="742950" lvl="2" indent="-342900" algn="just"/>
            <a:r>
              <a:rPr lang="pt-BR" sz="2000" dirty="0" smtClean="0">
                <a:latin typeface="Bahnschrift Condensed" panose="020B0502040204020203" pitchFamily="34" charset="0"/>
              </a:rPr>
              <a:t>objeto </a:t>
            </a:r>
            <a:r>
              <a:rPr lang="pt-BR" sz="2000" dirty="0">
                <a:latin typeface="Bahnschrift Condensed" panose="020B0502040204020203" pitchFamily="34" charset="0"/>
              </a:rPr>
              <a:t>e vigência do </a:t>
            </a:r>
            <a:r>
              <a:rPr lang="pt-BR" sz="2000" dirty="0" smtClean="0">
                <a:latin typeface="Bahnschrift Condensed" panose="020B0502040204020203" pitchFamily="34" charset="0"/>
              </a:rPr>
              <a:t>ajuste;</a:t>
            </a:r>
          </a:p>
          <a:p>
            <a:pPr marL="742950" lvl="2" indent="-342900" algn="just"/>
            <a:r>
              <a:rPr lang="pt-BR" sz="2000" dirty="0">
                <a:latin typeface="Bahnschrift Condensed" panose="020B0502040204020203" pitchFamily="34" charset="0"/>
              </a:rPr>
              <a:t>previsão </a:t>
            </a:r>
            <a:r>
              <a:rPr lang="pt-BR" sz="2000" dirty="0" smtClean="0">
                <a:latin typeface="Bahnschrift Condensed" panose="020B0502040204020203" pitchFamily="34" charset="0"/>
              </a:rPr>
              <a:t>global de repasses de recursos </a:t>
            </a:r>
            <a:r>
              <a:rPr lang="pt-BR" sz="2000" dirty="0">
                <a:latin typeface="Bahnschrift Condensed" panose="020B0502040204020203" pitchFamily="34" charset="0"/>
              </a:rPr>
              <a:t>financeiros</a:t>
            </a:r>
            <a:r>
              <a:rPr lang="pt-BR" sz="2000" dirty="0" smtClean="0">
                <a:latin typeface="Bahnschrift Condensed" panose="020B0502040204020203" pitchFamily="34" charset="0"/>
              </a:rPr>
              <a:t>;</a:t>
            </a:r>
            <a:endParaRPr lang="pt-BR" sz="2000" dirty="0">
              <a:latin typeface="Bahnschrift Condensed" panose="020B0502040204020203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954591" y="2163652"/>
            <a:ext cx="4340181" cy="3786387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lvl="1" algn="just"/>
            <a:r>
              <a:rPr lang="pt-BR" sz="2000" dirty="0">
                <a:latin typeface="Bahnschrift Condensed" panose="020B0502040204020203" pitchFamily="34" charset="0"/>
              </a:rPr>
              <a:t>previsão de repasses de recursos para o exercício;</a:t>
            </a:r>
          </a:p>
          <a:p>
            <a:pPr lvl="1" algn="just"/>
            <a:r>
              <a:rPr lang="pt-BR" sz="2000" dirty="0" smtClean="0">
                <a:latin typeface="Bahnschrift Condensed" panose="020B0502040204020203" pitchFamily="34" charset="0"/>
              </a:rPr>
              <a:t>valor </a:t>
            </a:r>
            <a:r>
              <a:rPr lang="pt-BR" sz="2000" dirty="0">
                <a:latin typeface="Bahnschrift Condensed" panose="020B0502040204020203" pitchFamily="34" charset="0"/>
              </a:rPr>
              <a:t>repassado no exercício;</a:t>
            </a:r>
          </a:p>
          <a:p>
            <a:pPr lvl="1" algn="just"/>
            <a:r>
              <a:rPr lang="pt-BR" sz="2000" dirty="0" smtClean="0">
                <a:latin typeface="Bahnschrift Condensed" panose="020B0502040204020203" pitchFamily="34" charset="0"/>
              </a:rPr>
              <a:t>valor </a:t>
            </a:r>
            <a:r>
              <a:rPr lang="pt-BR" sz="2000" dirty="0">
                <a:latin typeface="Bahnschrift Condensed" panose="020B0502040204020203" pitchFamily="34" charset="0"/>
              </a:rPr>
              <a:t>executado no exercício (despesas por competência), conforme o Plano de Trabalho;</a:t>
            </a:r>
          </a:p>
          <a:p>
            <a:pPr lvl="1" algn="just"/>
            <a:r>
              <a:rPr lang="pt-BR" sz="2000" dirty="0">
                <a:latin typeface="Bahnschrift Condensed" panose="020B0502040204020203" pitchFamily="34" charset="0"/>
              </a:rPr>
              <a:t>valores a receber (atrasos) a serem contabilizados no Ativo Circulante</a:t>
            </a:r>
            <a:r>
              <a:rPr lang="pt-BR" sz="2000" dirty="0" smtClean="0">
                <a:latin typeface="Bahnschrift Condensed" panose="020B0502040204020203" pitchFamily="34" charset="0"/>
              </a:rPr>
              <a:t>; e</a:t>
            </a:r>
            <a:endParaRPr lang="pt-BR" sz="2000" dirty="0">
              <a:latin typeface="Bahnschrift Condensed" panose="020B0502040204020203" pitchFamily="34" charset="0"/>
            </a:endParaRPr>
          </a:p>
          <a:p>
            <a:pPr lvl="1" algn="just"/>
            <a:r>
              <a:rPr lang="pt-BR" sz="2000" dirty="0">
                <a:latin typeface="Bahnschrift Condensed" panose="020B0502040204020203" pitchFamily="34" charset="0"/>
              </a:rPr>
              <a:t>valores devolvidos ao concedente (saldo financeiro</a:t>
            </a:r>
            <a:r>
              <a:rPr lang="pt-BR" sz="2000" dirty="0" smtClean="0">
                <a:latin typeface="Bahnschrift Condensed" panose="020B0502040204020203" pitchFamily="34" charset="0"/>
              </a:rPr>
              <a:t>).</a:t>
            </a:r>
          </a:p>
          <a:p>
            <a:pPr marL="457200" lvl="1" indent="0">
              <a:buNone/>
            </a:pPr>
            <a:endParaRPr lang="pt-BR" sz="2400" dirty="0" smtClean="0">
              <a:latin typeface="Bahnschrift Condensed" panose="020B0502040204020203" pitchFamily="34" charset="0"/>
            </a:endParaRPr>
          </a:p>
          <a:p>
            <a:pPr lvl="1" algn="just"/>
            <a:endParaRPr lang="pt-BR" sz="2400" dirty="0" smtClean="0">
              <a:latin typeface="Bahnschrift Condensed" panose="020B0502040204020203" pitchFamily="34" charset="0"/>
            </a:endParaRPr>
          </a:p>
          <a:p>
            <a:pPr lvl="1" algn="just"/>
            <a:endParaRPr lang="pt-BR" sz="2400" dirty="0"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>
              <a:latin typeface="Bahnschrift Condensed" panose="020B0502040204020203" pitchFamily="34" charset="0"/>
            </a:endParaRPr>
          </a:p>
          <a:p>
            <a:pPr algn="just"/>
            <a:endParaRPr lang="pt-BR" sz="2400" dirty="0" smtClean="0">
              <a:latin typeface="Bahnschrift Condensed" panose="020B0502040204020203" pitchFamily="34" charset="0"/>
            </a:endParaRPr>
          </a:p>
          <a:p>
            <a:endParaRPr lang="pt-BR" sz="2400" dirty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2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9256" y="643944"/>
            <a:ext cx="9495507" cy="508963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sz="3200" i="1" dirty="0" err="1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99256" y="1262130"/>
            <a:ext cx="9495507" cy="450760"/>
          </a:xfrm>
        </p:spPr>
        <p:txBody>
          <a:bodyPr anchor="t"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Execução das Parcerias Públicas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  <a:p>
            <a:pPr algn="ctr"/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64406" y="1918953"/>
            <a:ext cx="4803819" cy="4082602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pt-BR" sz="2200" dirty="0">
                <a:latin typeface="Bahnschrift Condensed" panose="020B0502040204020203" pitchFamily="34" charset="0"/>
              </a:rPr>
              <a:t>c</a:t>
            </a:r>
            <a:r>
              <a:rPr lang="pt-BR" sz="2200" dirty="0" smtClean="0">
                <a:latin typeface="Bahnschrift Condensed" panose="020B0502040204020203" pitchFamily="34" charset="0"/>
              </a:rPr>
              <a:t>apacidade </a:t>
            </a:r>
            <a:r>
              <a:rPr lang="pt-BR" sz="2200" dirty="0" smtClean="0">
                <a:latin typeface="Bahnschrift Condensed" panose="020B0502040204020203" pitchFamily="34" charset="0"/>
              </a:rPr>
              <a:t>técnica e operacional (conhecimento das normas aplicáveis);</a:t>
            </a:r>
          </a:p>
          <a:p>
            <a:pPr algn="just"/>
            <a:r>
              <a:rPr lang="pt-BR" sz="2200" dirty="0" smtClean="0">
                <a:latin typeface="Bahnschrift Condensed" panose="020B0502040204020203" pitchFamily="34" charset="0"/>
              </a:rPr>
              <a:t>contabilidade </a:t>
            </a:r>
            <a:r>
              <a:rPr lang="pt-BR" sz="2200" dirty="0" smtClean="0">
                <a:latin typeface="Bahnschrift Condensed" panose="020B0502040204020203" pitchFamily="34" charset="0"/>
              </a:rPr>
              <a:t>em conformidade com as Normas Brasileiras de Contabilidade;</a:t>
            </a:r>
          </a:p>
          <a:p>
            <a:pPr algn="just"/>
            <a:r>
              <a:rPr lang="pt-BR" sz="2200" dirty="0" smtClean="0">
                <a:latin typeface="Bahnschrift Condensed" panose="020B0502040204020203" pitchFamily="34" charset="0"/>
              </a:rPr>
              <a:t>compatibilidade </a:t>
            </a:r>
            <a:r>
              <a:rPr lang="pt-BR" sz="2200" dirty="0">
                <a:latin typeface="Bahnschrift Condensed" panose="020B0502040204020203" pitchFamily="34" charset="0"/>
              </a:rPr>
              <a:t>entre as finalidades sociais e o objeto da parceria pública;</a:t>
            </a:r>
          </a:p>
          <a:p>
            <a:pPr algn="just"/>
            <a:r>
              <a:rPr lang="pt-BR" sz="2200" dirty="0" smtClean="0">
                <a:latin typeface="Bahnschrift Condensed" panose="020B0502040204020203" pitchFamily="34" charset="0"/>
              </a:rPr>
              <a:t>rendimentos </a:t>
            </a:r>
            <a:r>
              <a:rPr lang="pt-BR" sz="2200" dirty="0" smtClean="0">
                <a:latin typeface="Bahnschrift Condensed" panose="020B0502040204020203" pitchFamily="34" charset="0"/>
              </a:rPr>
              <a:t>financeiros contabilizados aplicados no objeto da parceria pública; e</a:t>
            </a:r>
          </a:p>
          <a:p>
            <a:pPr algn="just"/>
            <a:r>
              <a:rPr lang="pt-BR" sz="2200" dirty="0">
                <a:latin typeface="Bahnschrift Condensed" panose="020B0502040204020203" pitchFamily="34" charset="0"/>
              </a:rPr>
              <a:t>f</a:t>
            </a:r>
            <a:r>
              <a:rPr lang="pt-BR" sz="2200" dirty="0" smtClean="0">
                <a:latin typeface="Bahnschrift Condensed" panose="020B0502040204020203" pitchFamily="34" charset="0"/>
              </a:rPr>
              <a:t>ormalidade </a:t>
            </a:r>
            <a:r>
              <a:rPr lang="pt-BR" sz="2200" dirty="0" smtClean="0">
                <a:latin typeface="Bahnschrift Condensed" panose="020B0502040204020203" pitchFamily="34" charset="0"/>
              </a:rPr>
              <a:t>da documentação hábil probante (art. 37 do Dec. nº 8.726/16 e art. 38 do Dec. GDF nº 37.843/16).</a:t>
            </a:r>
            <a:endParaRPr lang="pt-BR" sz="2200" dirty="0">
              <a:latin typeface="Bahnschrift Condensed" panose="020B0502040204020203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735651" y="1918952"/>
            <a:ext cx="4662152" cy="4082603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p</a:t>
            </a:r>
            <a:r>
              <a:rPr lang="pt-BR" sz="2400" dirty="0" smtClean="0">
                <a:latin typeface="Bahnschrift Condensed" panose="020B0502040204020203" pitchFamily="34" charset="0"/>
              </a:rPr>
              <a:t>agamentos </a:t>
            </a:r>
            <a:r>
              <a:rPr lang="pt-BR" sz="2400" dirty="0" smtClean="0">
                <a:latin typeface="Bahnschrift Condensed" panose="020B0502040204020203" pitchFamily="34" charset="0"/>
              </a:rPr>
              <a:t>por TEV (regra geral):</a:t>
            </a: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p</a:t>
            </a:r>
            <a:r>
              <a:rPr lang="pt-BR" sz="2200" dirty="0" smtClean="0">
                <a:latin typeface="Bahnschrift Condensed" panose="020B0502040204020203" pitchFamily="34" charset="0"/>
              </a:rPr>
              <a:t>agamento </a:t>
            </a:r>
            <a:r>
              <a:rPr lang="pt-BR" sz="2200" dirty="0">
                <a:latin typeface="Bahnschrift Condensed" panose="020B0502040204020203" pitchFamily="34" charset="0"/>
              </a:rPr>
              <a:t>em espécie (exceção) – limites previstos no art. 38 dos citados </a:t>
            </a:r>
            <a:r>
              <a:rPr lang="pt-BR" sz="2200" dirty="0" smtClean="0">
                <a:latin typeface="Bahnschrift Condensed" panose="020B0502040204020203" pitchFamily="34" charset="0"/>
              </a:rPr>
              <a:t>decretos.</a:t>
            </a: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d</a:t>
            </a:r>
            <a:r>
              <a:rPr lang="pt-BR" sz="2400" dirty="0" smtClean="0">
                <a:latin typeface="Bahnschrift Condensed" panose="020B0502040204020203" pitchFamily="34" charset="0"/>
              </a:rPr>
              <a:t>iversidade </a:t>
            </a:r>
            <a:r>
              <a:rPr lang="pt-BR" sz="2400" dirty="0" smtClean="0">
                <a:latin typeface="Bahnschrift Condensed" panose="020B0502040204020203" pitchFamily="34" charset="0"/>
              </a:rPr>
              <a:t>da carteira de fornecedores (composição do quadro societário);</a:t>
            </a: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c</a:t>
            </a:r>
            <a:r>
              <a:rPr lang="pt-BR" sz="2400" dirty="0" smtClean="0">
                <a:latin typeface="Bahnschrift Condensed" panose="020B0502040204020203" pitchFamily="34" charset="0"/>
              </a:rPr>
              <a:t>ontratação </a:t>
            </a:r>
            <a:r>
              <a:rPr lang="pt-BR" sz="2400" dirty="0" smtClean="0">
                <a:latin typeface="Bahnschrift Condensed" panose="020B0502040204020203" pitchFamily="34" charset="0"/>
              </a:rPr>
              <a:t>integral dos profissionais previstos no Plano de Trabalho, observada a forma de contratação (CLT ou MEI);</a:t>
            </a: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c</a:t>
            </a:r>
            <a:r>
              <a:rPr lang="pt-BR" sz="2400" dirty="0" smtClean="0">
                <a:latin typeface="Bahnschrift Condensed" panose="020B0502040204020203" pitchFamily="34" charset="0"/>
              </a:rPr>
              <a:t>ontratação </a:t>
            </a:r>
            <a:r>
              <a:rPr lang="pt-BR" sz="2400" dirty="0" smtClean="0">
                <a:latin typeface="Bahnschrift Condensed" panose="020B0502040204020203" pitchFamily="34" charset="0"/>
              </a:rPr>
              <a:t>de parentes/cônjuge (art. 27, II, do Dec. nº 8.726/16 e art. 41, §6º, do Dec. GDF nº 37.843/16);</a:t>
            </a:r>
          </a:p>
          <a:p>
            <a:pPr lvl="1" algn="just"/>
            <a:endParaRPr lang="pt-BR" sz="2200" u="sng" dirty="0" smtClean="0">
              <a:latin typeface="Bahnschrift Condensed" panose="020B0502040204020203" pitchFamily="34" charset="0"/>
            </a:endParaRPr>
          </a:p>
          <a:p>
            <a:pPr marL="457200" lvl="1" indent="0" algn="just">
              <a:buNone/>
            </a:pPr>
            <a:endParaRPr lang="pt-BR" sz="2200" u="sng" dirty="0"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>
              <a:latin typeface="Bahnschrift Condensed" panose="020B0502040204020203" pitchFamily="34" charset="0"/>
            </a:endParaRPr>
          </a:p>
          <a:p>
            <a:pPr algn="just"/>
            <a:endParaRPr lang="pt-BR" sz="2400" dirty="0" smtClean="0">
              <a:latin typeface="Bahnschrift Condensed" panose="020B0502040204020203" pitchFamily="34" charset="0"/>
            </a:endParaRPr>
          </a:p>
          <a:p>
            <a:endParaRPr lang="pt-BR" sz="2400" dirty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04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9256" y="579550"/>
            <a:ext cx="9495507" cy="573358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sz="3200" i="1" dirty="0" err="1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99256" y="1262130"/>
            <a:ext cx="9405355" cy="463639"/>
          </a:xfrm>
        </p:spPr>
        <p:txBody>
          <a:bodyPr anchor="t"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Execução das Parcerias Públicas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  <a:p>
            <a:pPr algn="ctr"/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12890" y="1828800"/>
            <a:ext cx="4906851" cy="4108361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r</a:t>
            </a:r>
            <a:r>
              <a:rPr lang="pt-BR" sz="2400" dirty="0" smtClean="0">
                <a:latin typeface="Bahnschrift Condensed" panose="020B0502040204020203" pitchFamily="34" charset="0"/>
              </a:rPr>
              <a:t>escisão trabalhista </a:t>
            </a:r>
            <a:r>
              <a:rPr lang="pt-BR" sz="2400" dirty="0" smtClean="0">
                <a:latin typeface="Bahnschrift Condensed" panose="020B0502040204020203" pitchFamily="34" charset="0"/>
              </a:rPr>
              <a:t>proporcional (art. 42, I, do Dec. nº 8.726/16 e art. 40, I, e 41, §4º, do Dec. GDF nº 37.843/16);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retenção </a:t>
            </a:r>
            <a:r>
              <a:rPr lang="pt-BR" sz="2400" dirty="0" smtClean="0">
                <a:latin typeface="Bahnschrift Condensed" panose="020B0502040204020203" pitchFamily="34" charset="0"/>
              </a:rPr>
              <a:t>tributária nos pagamentos de aluguel a PF / RPA (art. 677, 685 a 689 do Dec. nº 9.580/18 e no </a:t>
            </a:r>
            <a:r>
              <a:rPr lang="it-IT" sz="2400" dirty="0" smtClean="0">
                <a:latin typeface="Bahnschrift Condensed" panose="020B0502040204020203" pitchFamily="34" charset="0"/>
              </a:rPr>
              <a:t>art. </a:t>
            </a:r>
            <a:r>
              <a:rPr lang="it-IT" sz="2400" dirty="0">
                <a:latin typeface="Bahnschrift Condensed" panose="020B0502040204020203" pitchFamily="34" charset="0"/>
              </a:rPr>
              <a:t>47, IV, 54 e 231, I, da IN </a:t>
            </a:r>
            <a:r>
              <a:rPr lang="it-IT" sz="2400" dirty="0" smtClean="0">
                <a:latin typeface="Bahnschrift Condensed" panose="020B0502040204020203" pitchFamily="34" charset="0"/>
              </a:rPr>
              <a:t>RFB </a:t>
            </a:r>
            <a:r>
              <a:rPr lang="pt-BR" sz="2400" dirty="0" smtClean="0">
                <a:latin typeface="Bahnschrift Condensed" panose="020B0502040204020203" pitchFamily="34" charset="0"/>
              </a:rPr>
              <a:t>nº 971/09); e</a:t>
            </a: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d</a:t>
            </a:r>
            <a:r>
              <a:rPr lang="pt-BR" sz="2400" dirty="0" smtClean="0">
                <a:latin typeface="Bahnschrift Condensed" panose="020B0502040204020203" pitchFamily="34" charset="0"/>
              </a:rPr>
              <a:t>evolução </a:t>
            </a:r>
            <a:r>
              <a:rPr lang="pt-BR" sz="2400" dirty="0">
                <a:latin typeface="Bahnschrift Condensed" panose="020B0502040204020203" pitchFamily="34" charset="0"/>
              </a:rPr>
              <a:t>de saldo financeiro ao </a:t>
            </a:r>
            <a:r>
              <a:rPr lang="pt-BR" sz="2400" dirty="0" smtClean="0">
                <a:latin typeface="Bahnschrift Condensed" panose="020B0502040204020203" pitchFamily="34" charset="0"/>
              </a:rPr>
              <a:t>concedente (ao término </a:t>
            </a:r>
            <a:r>
              <a:rPr lang="pt-BR" sz="2400" dirty="0">
                <a:latin typeface="Bahnschrift Condensed" panose="020B0502040204020203" pitchFamily="34" charset="0"/>
              </a:rPr>
              <a:t>da </a:t>
            </a:r>
            <a:r>
              <a:rPr lang="pt-BR" sz="2400" dirty="0" smtClean="0">
                <a:latin typeface="Bahnschrift Condensed" panose="020B0502040204020203" pitchFamily="34" charset="0"/>
              </a:rPr>
              <a:t>vigência) em </a:t>
            </a:r>
            <a:r>
              <a:rPr lang="pt-BR" sz="2400" b="1" dirty="0">
                <a:latin typeface="Bahnschrift Condensed" panose="020B0502040204020203" pitchFamily="34" charset="0"/>
              </a:rPr>
              <a:t>30 </a:t>
            </a:r>
            <a:r>
              <a:rPr lang="pt-BR" sz="2400" b="1" dirty="0" smtClean="0">
                <a:latin typeface="Bahnschrift Condensed" panose="020B0502040204020203" pitchFamily="34" charset="0"/>
              </a:rPr>
              <a:t>dias </a:t>
            </a:r>
            <a:r>
              <a:rPr lang="pt-BR" sz="2400" dirty="0" smtClean="0">
                <a:latin typeface="Bahnschrift Condensed" panose="020B0502040204020203" pitchFamily="34" charset="0"/>
              </a:rPr>
              <a:t>(art. 30</a:t>
            </a:r>
            <a:r>
              <a:rPr lang="pt-BR" sz="2400" dirty="0">
                <a:latin typeface="Bahnschrift Condensed" panose="020B0502040204020203" pitchFamily="34" charset="0"/>
              </a:rPr>
              <a:t>, IX, do </a:t>
            </a:r>
            <a:r>
              <a:rPr lang="pt-BR" sz="2400" dirty="0" smtClean="0">
                <a:latin typeface="Bahnschrift Condensed" panose="020B0502040204020203" pitchFamily="34" charset="0"/>
              </a:rPr>
              <a:t>Dec. </a:t>
            </a:r>
            <a:r>
              <a:rPr lang="pt-BR" sz="2400" dirty="0">
                <a:latin typeface="Bahnschrift Condensed" panose="020B0502040204020203" pitchFamily="34" charset="0"/>
              </a:rPr>
              <a:t>GDF nº 37.843/16 e o art. 52 da Lei nº </a:t>
            </a:r>
            <a:r>
              <a:rPr lang="pt-BR" sz="2400" dirty="0" smtClean="0">
                <a:latin typeface="Bahnschrift Condensed" panose="020B0502040204020203" pitchFamily="34" charset="0"/>
              </a:rPr>
              <a:t>13.019/14).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774288" y="1828800"/>
            <a:ext cx="4623515" cy="4108361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c</a:t>
            </a:r>
            <a:r>
              <a:rPr lang="pt-BR" sz="2400" dirty="0" smtClean="0">
                <a:latin typeface="Bahnschrift Condensed" panose="020B0502040204020203" pitchFamily="34" charset="0"/>
              </a:rPr>
              <a:t>ontrole </a:t>
            </a:r>
            <a:r>
              <a:rPr lang="pt-BR" sz="2400" dirty="0" smtClean="0">
                <a:latin typeface="Bahnschrift Condensed" panose="020B0502040204020203" pitchFamily="34" charset="0"/>
              </a:rPr>
              <a:t>de abastecimento </a:t>
            </a:r>
            <a:r>
              <a:rPr lang="pt-BR" sz="2400" dirty="0">
                <a:latin typeface="Bahnschrift Condensed" panose="020B0502040204020203" pitchFamily="34" charset="0"/>
              </a:rPr>
              <a:t>e de manutenção </a:t>
            </a:r>
            <a:r>
              <a:rPr lang="pt-BR" sz="2400" dirty="0" smtClean="0">
                <a:latin typeface="Bahnschrift Condensed" panose="020B0502040204020203" pitchFamily="34" charset="0"/>
              </a:rPr>
              <a:t>veicular (identificação </a:t>
            </a:r>
            <a:r>
              <a:rPr lang="pt-BR" sz="2400" dirty="0">
                <a:latin typeface="Bahnschrift Condensed" panose="020B0502040204020203" pitchFamily="34" charset="0"/>
              </a:rPr>
              <a:t>do veículo, as datas de </a:t>
            </a:r>
            <a:r>
              <a:rPr lang="pt-BR" sz="2400" dirty="0" smtClean="0">
                <a:latin typeface="Bahnschrift Condensed" panose="020B0502040204020203" pitchFamily="34" charset="0"/>
              </a:rPr>
              <a:t>abastecimento, de </a:t>
            </a:r>
            <a:r>
              <a:rPr lang="pt-BR" sz="2400" dirty="0">
                <a:latin typeface="Bahnschrift Condensed" panose="020B0502040204020203" pitchFamily="34" charset="0"/>
              </a:rPr>
              <a:t>manutenção, </a:t>
            </a:r>
            <a:r>
              <a:rPr lang="pt-BR" sz="2400" dirty="0" smtClean="0">
                <a:latin typeface="Bahnschrift Condensed" panose="020B0502040204020203" pitchFamily="34" charset="0"/>
              </a:rPr>
              <a:t>quilometragem</a:t>
            </a:r>
            <a:r>
              <a:rPr lang="pt-BR" sz="2400" dirty="0">
                <a:latin typeface="Bahnschrift Condensed" panose="020B0502040204020203" pitchFamily="34" charset="0"/>
              </a:rPr>
              <a:t>, </a:t>
            </a:r>
            <a:r>
              <a:rPr lang="pt-BR" sz="2400" dirty="0" smtClean="0">
                <a:latin typeface="Bahnschrift Condensed" panose="020B0502040204020203" pitchFamily="34" charset="0"/>
              </a:rPr>
              <a:t>volume de combustível e descrição da manutenção;</a:t>
            </a: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r</a:t>
            </a:r>
            <a:r>
              <a:rPr lang="pt-BR" sz="2400" dirty="0" smtClean="0">
                <a:latin typeface="Bahnschrift Condensed" panose="020B0502040204020203" pitchFamily="34" charset="0"/>
              </a:rPr>
              <a:t>eembolso </a:t>
            </a:r>
            <a:r>
              <a:rPr lang="pt-BR" sz="2400" dirty="0" smtClean="0">
                <a:latin typeface="Bahnschrift Condensed" panose="020B0502040204020203" pitchFamily="34" charset="0"/>
              </a:rPr>
              <a:t>- atrasos nos repasses (art. 38, §3º, do Dec. GDF nº 37.843/16):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d</a:t>
            </a:r>
            <a:r>
              <a:rPr lang="pt-BR" sz="2400" dirty="0" smtClean="0">
                <a:latin typeface="Bahnschrift Condensed" panose="020B0502040204020203" pitchFamily="34" charset="0"/>
              </a:rPr>
              <a:t>epósitos </a:t>
            </a:r>
            <a:r>
              <a:rPr lang="pt-BR" sz="2400" dirty="0" smtClean="0">
                <a:latin typeface="Bahnschrift Condensed" panose="020B0502040204020203" pitchFamily="34" charset="0"/>
              </a:rPr>
              <a:t>dos recursos </a:t>
            </a:r>
            <a:r>
              <a:rPr lang="pt-BR" sz="2400" dirty="0">
                <a:latin typeface="Bahnschrift Condensed" panose="020B0502040204020203" pitchFamily="34" charset="0"/>
              </a:rPr>
              <a:t>próprios na conta bancária </a:t>
            </a:r>
            <a:r>
              <a:rPr lang="pt-BR" sz="2400" dirty="0" smtClean="0">
                <a:latin typeface="Bahnschrift Condensed" panose="020B0502040204020203" pitchFamily="34" charset="0"/>
              </a:rPr>
              <a:t>da parceria</a:t>
            </a:r>
            <a:r>
              <a:rPr lang="pt-BR" sz="2400" dirty="0">
                <a:latin typeface="Bahnschrift Condensed" panose="020B0502040204020203" pitchFamily="34" charset="0"/>
              </a:rPr>
              <a:t>, para posterior reembolso, após repasse do concedente</a:t>
            </a:r>
            <a:r>
              <a:rPr lang="pt-BR" sz="2400" dirty="0" smtClean="0">
                <a:latin typeface="Bahnschrift Condensed" panose="020B0502040204020203" pitchFamily="34" charset="0"/>
              </a:rPr>
              <a:t>.</a:t>
            </a:r>
            <a:endParaRPr lang="pt-BR" sz="2400" dirty="0"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Bahnschrift Condensed" panose="020B0502040204020203" pitchFamily="34" charset="0"/>
            </a:endParaRPr>
          </a:p>
          <a:p>
            <a:endParaRPr lang="pt-BR" sz="2400" dirty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46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1375" y="489396"/>
            <a:ext cx="9933387" cy="97879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i="1" dirty="0" err="1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/>
            </a:r>
            <a:b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Conformidade Contábil</a:t>
            </a:r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61376" y="1571222"/>
            <a:ext cx="5061397" cy="489397"/>
          </a:xfrm>
        </p:spPr>
        <p:txBody>
          <a:bodyPr anchor="t"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Demonstrativos Contábeis Exigidos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61375" y="2163652"/>
            <a:ext cx="4958366" cy="3657599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Balanço Patrimonial (BP);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Demonstração do Resultado do Período (DRP);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Demonstração do Fluxo de Caixa (DFC);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Demonstração da Mutação do Patrimônio Líquido (DMPL);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Notas Explicativas (NE); e</a:t>
            </a: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Balancete Analítico de </a:t>
            </a:r>
            <a:r>
              <a:rPr lang="pt-BR" sz="2400" dirty="0" smtClean="0">
                <a:latin typeface="Bahnschrift Condensed" panose="020B0502040204020203" pitchFamily="34" charset="0"/>
              </a:rPr>
              <a:t>encerramento </a:t>
            </a:r>
            <a:r>
              <a:rPr lang="pt-BR" sz="2400" dirty="0">
                <a:latin typeface="Bahnschrift Condensed" panose="020B0502040204020203" pitchFamily="34" charset="0"/>
              </a:rPr>
              <a:t>(BA</a:t>
            </a:r>
            <a:r>
              <a:rPr lang="pt-BR" sz="2400" dirty="0" smtClean="0">
                <a:latin typeface="Bahnschrift Condensed" panose="020B0502040204020203" pitchFamily="34" charset="0"/>
              </a:rPr>
              <a:t>).</a:t>
            </a:r>
          </a:p>
          <a:p>
            <a:pPr algn="just"/>
            <a:endParaRPr lang="pt-BR" sz="2400" dirty="0" smtClean="0">
              <a:latin typeface="Bahnschrift Condensed" panose="020B0502040204020203" pitchFamily="34" charset="0"/>
            </a:endParaRPr>
          </a:p>
          <a:p>
            <a:pPr algn="just"/>
            <a:endParaRPr lang="pt-BR" sz="2400" dirty="0" smtClean="0">
              <a:latin typeface="Bahnschrift Condensed" panose="020B0502040204020203" pitchFamily="34" charset="0"/>
            </a:endParaRP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sz="quarter" idx="3"/>
          </p:nvPr>
        </p:nvSpPr>
        <p:spPr>
          <a:xfrm>
            <a:off x="6954592" y="1571221"/>
            <a:ext cx="4640172" cy="489397"/>
          </a:xfrm>
        </p:spPr>
        <p:txBody>
          <a:bodyPr anchor="t"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Parâmetro Normativo Contábil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838683" y="2163652"/>
            <a:ext cx="4572000" cy="3657599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Princípios de Contabilidade;</a:t>
            </a:r>
          </a:p>
          <a:p>
            <a:pPr lvl="1" algn="just"/>
            <a:r>
              <a:rPr lang="pt-BR" sz="2400" dirty="0" smtClean="0">
                <a:latin typeface="Bahnschrift Condensed" panose="020B0502040204020203" pitchFamily="34" charset="0"/>
              </a:rPr>
              <a:t>Princípios da Competência / da Entidade.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Interpretação Técnica Geral – ITG 2002;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 Norma </a:t>
            </a:r>
            <a:r>
              <a:rPr lang="pt-BR" sz="2400" dirty="0">
                <a:latin typeface="Bahnschrift Condensed" panose="020B0502040204020203" pitchFamily="34" charset="0"/>
              </a:rPr>
              <a:t>Brasileira de Contabilidade Técnica Geral – NBC TG 1000 (PME);</a:t>
            </a: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Normas Internacionais (IFRS);</a:t>
            </a: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NBC TG </a:t>
            </a:r>
            <a:r>
              <a:rPr lang="pt-BR" sz="2400" dirty="0" smtClean="0">
                <a:latin typeface="Bahnschrift Condensed" panose="020B0502040204020203" pitchFamily="34" charset="0"/>
              </a:rPr>
              <a:t>07; e</a:t>
            </a:r>
            <a:endParaRPr lang="pt-BR" sz="2400" dirty="0">
              <a:latin typeface="Bahnschrift Condensed" panose="020B0502040204020203" pitchFamily="34" charset="0"/>
            </a:endParaRP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ITG </a:t>
            </a:r>
            <a:r>
              <a:rPr lang="pt-BR" sz="2400" dirty="0" smtClean="0">
                <a:latin typeface="Bahnschrift Condensed" panose="020B0502040204020203" pitchFamily="34" charset="0"/>
              </a:rPr>
              <a:t>2000.</a:t>
            </a:r>
            <a:endParaRPr lang="pt-BR" sz="2400" dirty="0"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Bahnschrift Condensed" panose="020B0502040204020203" pitchFamily="34" charset="0"/>
            </a:endParaRPr>
          </a:p>
          <a:p>
            <a:endParaRPr lang="pt-BR" sz="2400" dirty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30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579549"/>
            <a:ext cx="8911687" cy="97879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i="1" dirty="0" err="1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/>
            </a:r>
            <a:b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Conformidade </a:t>
            </a:r>
            <a:r>
              <a:rPr lang="pt-BR" sz="27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Contábil  - </a:t>
            </a: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Escrituração (Diário e Razão)</a:t>
            </a:r>
            <a:b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endParaRPr lang="pt-BR" sz="27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28800" y="1828800"/>
            <a:ext cx="4790941" cy="4237149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Livros obrigatórios: Diário </a:t>
            </a:r>
            <a:r>
              <a:rPr lang="pt-BR" sz="2400" dirty="0">
                <a:latin typeface="Bahnschrift Condensed" panose="020B0502040204020203" pitchFamily="34" charset="0"/>
              </a:rPr>
              <a:t>e </a:t>
            </a:r>
            <a:r>
              <a:rPr lang="pt-BR" sz="2400" dirty="0" smtClean="0">
                <a:latin typeface="Bahnschrift Condensed" panose="020B0502040204020203" pitchFamily="34" charset="0"/>
              </a:rPr>
              <a:t>Razão;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Diário registrado em cartório (</a:t>
            </a:r>
            <a:r>
              <a:rPr lang="pt-BR" sz="2400" dirty="0">
                <a:latin typeface="Bahnschrift Condensed" panose="020B0502040204020203" pitchFamily="34" charset="0"/>
              </a:rPr>
              <a:t>art. </a:t>
            </a:r>
            <a:r>
              <a:rPr lang="pt-BR" sz="2400" dirty="0" smtClean="0">
                <a:latin typeface="Bahnschrift Condensed" panose="020B0502040204020203" pitchFamily="34" charset="0"/>
              </a:rPr>
              <a:t>1.181 </a:t>
            </a:r>
            <a:r>
              <a:rPr lang="pt-BR" sz="2400" dirty="0">
                <a:latin typeface="Bahnschrift Condensed" panose="020B0502040204020203" pitchFamily="34" charset="0"/>
              </a:rPr>
              <a:t>do </a:t>
            </a:r>
            <a:r>
              <a:rPr lang="pt-BR" sz="2400" dirty="0" smtClean="0">
                <a:latin typeface="Bahnschrift Condensed" panose="020B0502040204020203" pitchFamily="34" charset="0"/>
              </a:rPr>
              <a:t>CC/02; </a:t>
            </a:r>
            <a:r>
              <a:rPr lang="pt-BR" sz="2400" dirty="0" err="1" smtClean="0">
                <a:latin typeface="Bahnschrift Condensed" panose="020B0502040204020203" pitchFamily="34" charset="0"/>
              </a:rPr>
              <a:t>arts</a:t>
            </a:r>
            <a:r>
              <a:rPr lang="pt-BR" sz="2400" dirty="0" smtClean="0">
                <a:latin typeface="Bahnschrift Condensed" panose="020B0502040204020203" pitchFamily="34" charset="0"/>
              </a:rPr>
              <a:t>. </a:t>
            </a:r>
            <a:r>
              <a:rPr lang="pt-BR" sz="2400" dirty="0">
                <a:latin typeface="Bahnschrift Condensed" panose="020B0502040204020203" pitchFamily="34" charset="0"/>
              </a:rPr>
              <a:t>5º, §2º, e 8º do </a:t>
            </a:r>
            <a:r>
              <a:rPr lang="pt-BR" sz="2400" dirty="0" smtClean="0">
                <a:latin typeface="Bahnschrift Condensed" panose="020B0502040204020203" pitchFamily="34" charset="0"/>
              </a:rPr>
              <a:t>Dec.-Lei </a:t>
            </a:r>
            <a:r>
              <a:rPr lang="pt-BR" sz="2400" dirty="0">
                <a:latin typeface="Bahnschrift Condensed" panose="020B0502040204020203" pitchFamily="34" charset="0"/>
              </a:rPr>
              <a:t>nº 486/69; art. 2º, </a:t>
            </a:r>
            <a:r>
              <a:rPr lang="pt-BR" sz="2400" dirty="0" smtClean="0">
                <a:latin typeface="Bahnschrift Condensed" panose="020B0502040204020203" pitchFamily="34" charset="0"/>
              </a:rPr>
              <a:t>VI, do Prov. </a:t>
            </a:r>
            <a:r>
              <a:rPr lang="pt-BR" sz="2400" dirty="0">
                <a:latin typeface="Bahnschrift Condensed" panose="020B0502040204020203" pitchFamily="34" charset="0"/>
              </a:rPr>
              <a:t>nº </a:t>
            </a:r>
            <a:r>
              <a:rPr lang="pt-BR" sz="2400" dirty="0" smtClean="0">
                <a:latin typeface="Bahnschrift Condensed" panose="020B0502040204020203" pitchFamily="34" charset="0"/>
              </a:rPr>
              <a:t>08/16 </a:t>
            </a:r>
            <a:r>
              <a:rPr lang="pt-BR" sz="2400" dirty="0">
                <a:latin typeface="Bahnschrift Condensed" panose="020B0502040204020203" pitchFamily="34" charset="0"/>
              </a:rPr>
              <a:t>da </a:t>
            </a:r>
            <a:r>
              <a:rPr lang="pt-BR" sz="2400" dirty="0" err="1" smtClean="0">
                <a:latin typeface="Bahnschrift Condensed" panose="020B0502040204020203" pitchFamily="34" charset="0"/>
              </a:rPr>
              <a:t>Correg</a:t>
            </a:r>
            <a:r>
              <a:rPr lang="pt-BR" sz="2400" dirty="0" smtClean="0">
                <a:latin typeface="Bahnschrift Condensed" panose="020B0502040204020203" pitchFamily="34" charset="0"/>
              </a:rPr>
              <a:t>. </a:t>
            </a:r>
            <a:r>
              <a:rPr lang="pt-BR" sz="2400" dirty="0">
                <a:latin typeface="Bahnschrift Condensed" panose="020B0502040204020203" pitchFamily="34" charset="0"/>
              </a:rPr>
              <a:t>TJDFT; </a:t>
            </a:r>
            <a:r>
              <a:rPr lang="pt-BR" sz="2400" dirty="0" err="1" smtClean="0">
                <a:latin typeface="Bahnschrift Condensed" panose="020B0502040204020203" pitchFamily="34" charset="0"/>
              </a:rPr>
              <a:t>arts</a:t>
            </a:r>
            <a:r>
              <a:rPr lang="pt-BR" sz="2400" dirty="0" smtClean="0">
                <a:latin typeface="Bahnschrift Condensed" panose="020B0502040204020203" pitchFamily="34" charset="0"/>
              </a:rPr>
              <a:t>. </a:t>
            </a:r>
            <a:r>
              <a:rPr lang="pt-BR" sz="2400" dirty="0">
                <a:latin typeface="Bahnschrift Condensed" panose="020B0502040204020203" pitchFamily="34" charset="0"/>
              </a:rPr>
              <a:t>1º e 2º do </a:t>
            </a:r>
            <a:r>
              <a:rPr lang="pt-BR" sz="2400" dirty="0" smtClean="0">
                <a:latin typeface="Bahnschrift Condensed" panose="020B0502040204020203" pitchFamily="34" charset="0"/>
              </a:rPr>
              <a:t>Dec. nº 9.555/18);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ECD/SPED – não dispensam  registro do Diário para os demais fins (</a:t>
            </a:r>
            <a:r>
              <a:rPr lang="pt-BR" sz="2400" dirty="0" err="1" smtClean="0">
                <a:latin typeface="Bahnschrift Condensed" panose="020B0502040204020203" pitchFamily="34" charset="0"/>
              </a:rPr>
              <a:t>arts</a:t>
            </a:r>
            <a:r>
              <a:rPr lang="pt-BR" sz="2400" dirty="0" smtClean="0">
                <a:latin typeface="Bahnschrift Condensed" panose="020B0502040204020203" pitchFamily="34" charset="0"/>
              </a:rPr>
              <a:t>. </a:t>
            </a:r>
            <a:r>
              <a:rPr lang="pt-BR" sz="2400" dirty="0">
                <a:latin typeface="Bahnschrift Condensed" panose="020B0502040204020203" pitchFamily="34" charset="0"/>
              </a:rPr>
              <a:t>1º e 2º do Dec. nº </a:t>
            </a:r>
            <a:r>
              <a:rPr lang="pt-BR" sz="2400" dirty="0" smtClean="0">
                <a:latin typeface="Bahnschrift Condensed" panose="020B0502040204020203" pitchFamily="34" charset="0"/>
              </a:rPr>
              <a:t>9.555/18 e </a:t>
            </a:r>
            <a:r>
              <a:rPr lang="pt-BR" sz="2400" dirty="0">
                <a:latin typeface="Bahnschrift Condensed" panose="020B0502040204020203" pitchFamily="34" charset="0"/>
              </a:rPr>
              <a:t>8º do Dec.-Lei nº </a:t>
            </a:r>
            <a:r>
              <a:rPr lang="pt-BR" sz="2400" dirty="0" smtClean="0">
                <a:latin typeface="Bahnschrift Condensed" panose="020B0502040204020203" pitchFamily="34" charset="0"/>
              </a:rPr>
              <a:t>486/69); 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Inexigibilidade da ECD/SPED (art. 3º, §1º, IV, da IN RFB nº 1.774/17); e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ECF/SPED – Obrigatória a todas PJ imunes e isentas (art. 1º, §2º, da IN RFB nº 1.422/13).</a:t>
            </a:r>
            <a:endParaRPr lang="pt-BR" sz="2400" dirty="0">
              <a:latin typeface="Bahnschrift Condensed" panose="020B0502040204020203" pitchFamily="34" charset="0"/>
            </a:endParaRPr>
          </a:p>
          <a:p>
            <a:pPr algn="just"/>
            <a:endParaRPr lang="pt-BR" sz="2400" dirty="0" smtClean="0">
              <a:latin typeface="Bahnschrift Condensed" panose="020B0502040204020203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825803" y="1828800"/>
            <a:ext cx="4481848" cy="4237149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pt-BR" sz="2200" dirty="0">
                <a:latin typeface="Bahnschrift Condensed" panose="020B0502040204020203" pitchFamily="34" charset="0"/>
              </a:rPr>
              <a:t>Formalidades extrínsecas e intrínsecas </a:t>
            </a:r>
            <a:r>
              <a:rPr lang="pt-BR" sz="2200" dirty="0" smtClean="0">
                <a:latin typeface="Bahnschrift Condensed" panose="020B0502040204020203" pitchFamily="34" charset="0"/>
              </a:rPr>
              <a:t>da escrituração (ITG 2000), </a:t>
            </a:r>
            <a:r>
              <a:rPr lang="pt-BR" sz="2200" dirty="0">
                <a:latin typeface="Bahnschrift Condensed" panose="020B0502040204020203" pitchFamily="34" charset="0"/>
              </a:rPr>
              <a:t>sobretudo:</a:t>
            </a:r>
          </a:p>
          <a:p>
            <a:pPr lvl="1" algn="just"/>
            <a:r>
              <a:rPr lang="pt-BR" sz="2000" dirty="0" smtClean="0">
                <a:latin typeface="Bahnschrift Condensed" panose="020B0502040204020203" pitchFamily="34" charset="0"/>
              </a:rPr>
              <a:t>adequação </a:t>
            </a:r>
            <a:r>
              <a:rPr lang="pt-BR" sz="2000" dirty="0">
                <a:latin typeface="Bahnschrift Condensed" panose="020B0502040204020203" pitchFamily="34" charset="0"/>
              </a:rPr>
              <a:t>do histórico do </a:t>
            </a:r>
            <a:r>
              <a:rPr lang="pt-BR" sz="2000" dirty="0" smtClean="0">
                <a:latin typeface="Bahnschrift Condensed" panose="020B0502040204020203" pitchFamily="34" charset="0"/>
              </a:rPr>
              <a:t>lanç. contábil </a:t>
            </a:r>
            <a:r>
              <a:rPr lang="pt-BR" sz="2200" dirty="0" smtClean="0">
                <a:latin typeface="Bahnschrift Condensed" panose="020B0502040204020203" pitchFamily="34" charset="0"/>
              </a:rPr>
              <a:t>(</a:t>
            </a:r>
            <a:r>
              <a:rPr lang="pt-BR" sz="2200" dirty="0">
                <a:latin typeface="Bahnschrift Condensed" panose="020B0502040204020203" pitchFamily="34" charset="0"/>
              </a:rPr>
              <a:t>identificação do </a:t>
            </a:r>
            <a:r>
              <a:rPr lang="pt-BR" sz="2200" dirty="0" smtClean="0">
                <a:latin typeface="Bahnschrift Condensed" panose="020B0502040204020203" pitchFamily="34" charset="0"/>
              </a:rPr>
              <a:t>doc. hábil probante e a essência da transação econômica);</a:t>
            </a:r>
          </a:p>
          <a:p>
            <a:pPr lvl="1" algn="just"/>
            <a:r>
              <a:rPr lang="pt-BR" sz="2200" dirty="0" smtClean="0">
                <a:latin typeface="Bahnschrift Condensed" panose="020B0502040204020203" pitchFamily="34" charset="0"/>
              </a:rPr>
              <a:t> </a:t>
            </a:r>
            <a:r>
              <a:rPr lang="pt-BR" sz="2200" dirty="0">
                <a:latin typeface="Bahnschrift Condensed" panose="020B0502040204020203" pitchFamily="34" charset="0"/>
              </a:rPr>
              <a:t>nº do </a:t>
            </a:r>
            <a:r>
              <a:rPr lang="pt-BR" sz="2200" dirty="0" smtClean="0">
                <a:latin typeface="Bahnschrift Condensed" panose="020B0502040204020203" pitchFamily="34" charset="0"/>
              </a:rPr>
              <a:t>lançamento </a:t>
            </a:r>
            <a:r>
              <a:rPr lang="pt-BR" sz="2200" dirty="0">
                <a:latin typeface="Bahnschrift Condensed" panose="020B0502040204020203" pitchFamily="34" charset="0"/>
              </a:rPr>
              <a:t>c</a:t>
            </a:r>
            <a:r>
              <a:rPr lang="pt-BR" sz="2200" dirty="0" smtClean="0">
                <a:latin typeface="Bahnschrift Condensed" panose="020B0502040204020203" pitchFamily="34" charset="0"/>
              </a:rPr>
              <a:t>ontábil;</a:t>
            </a: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i</a:t>
            </a:r>
            <a:r>
              <a:rPr lang="pt-BR" sz="2200" dirty="0" smtClean="0">
                <a:latin typeface="Bahnschrift Condensed" panose="020B0502040204020203" pitchFamily="34" charset="0"/>
              </a:rPr>
              <a:t>dentificação contas credoras e devedoras (codificação contábil); e</a:t>
            </a:r>
          </a:p>
          <a:p>
            <a:pPr lvl="1" algn="just"/>
            <a:r>
              <a:rPr lang="pt-BR" sz="2200" dirty="0" smtClean="0">
                <a:latin typeface="Bahnschrift Condensed" panose="020B0502040204020203" pitchFamily="34" charset="0"/>
              </a:rPr>
              <a:t> </a:t>
            </a:r>
            <a:r>
              <a:rPr lang="pt-BR" sz="2200" dirty="0">
                <a:latin typeface="Bahnschrift Condensed" panose="020B0502040204020203" pitchFamily="34" charset="0"/>
              </a:rPr>
              <a:t>transcrição dos </a:t>
            </a:r>
            <a:r>
              <a:rPr lang="pt-BR" sz="2200" dirty="0" smtClean="0">
                <a:latin typeface="Bahnschrift Condensed" panose="020B0502040204020203" pitchFamily="34" charset="0"/>
              </a:rPr>
              <a:t>Demonstrativos Contábeis </a:t>
            </a:r>
            <a:r>
              <a:rPr lang="pt-BR" sz="2200" dirty="0">
                <a:latin typeface="Bahnschrift Condensed" panose="020B0502040204020203" pitchFamily="34" charset="0"/>
              </a:rPr>
              <a:t>e </a:t>
            </a:r>
            <a:r>
              <a:rPr lang="pt-BR" sz="2200" dirty="0" smtClean="0">
                <a:latin typeface="Bahnschrift Condensed" panose="020B0502040204020203" pitchFamily="34" charset="0"/>
              </a:rPr>
              <a:t>Notas Explicativas </a:t>
            </a:r>
            <a:r>
              <a:rPr lang="pt-BR" sz="2200" dirty="0">
                <a:latin typeface="Bahnschrift Condensed" panose="020B0502040204020203" pitchFamily="34" charset="0"/>
              </a:rPr>
              <a:t>(assinados).</a:t>
            </a:r>
          </a:p>
          <a:p>
            <a:pPr algn="just"/>
            <a:endParaRPr lang="pt-BR" sz="2200" dirty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5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9257" y="605307"/>
            <a:ext cx="9495506" cy="92727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i="1" dirty="0" err="1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/>
            </a:r>
            <a:b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Conformidade </a:t>
            </a:r>
            <a:r>
              <a:rPr lang="pt-BR" sz="27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Contábil -</a:t>
            </a: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 </a:t>
            </a:r>
            <a:r>
              <a:rPr lang="pt-BR" sz="27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Demonstrativos </a:t>
            </a: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Contábeis</a:t>
            </a:r>
            <a:r>
              <a:rPr lang="pt-BR" sz="24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sz="2400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endParaRPr lang="pt-BR" sz="27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06073" y="1803043"/>
            <a:ext cx="4636395" cy="4237150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a</a:t>
            </a:r>
            <a:r>
              <a:rPr lang="pt-BR" sz="2400" dirty="0" smtClean="0">
                <a:latin typeface="Bahnschrift Condensed" panose="020B0502040204020203" pitchFamily="34" charset="0"/>
              </a:rPr>
              <a:t>dequação </a:t>
            </a:r>
            <a:r>
              <a:rPr lang="pt-BR" sz="2400" dirty="0">
                <a:latin typeface="Bahnschrift Condensed" panose="020B0502040204020203" pitchFamily="34" charset="0"/>
              </a:rPr>
              <a:t>do </a:t>
            </a:r>
            <a:r>
              <a:rPr lang="pt-BR" sz="2400" dirty="0" smtClean="0">
                <a:latin typeface="Bahnschrift Condensed" panose="020B0502040204020203" pitchFamily="34" charset="0"/>
              </a:rPr>
              <a:t>Plano </a:t>
            </a:r>
            <a:r>
              <a:rPr lang="pt-BR" sz="2400" dirty="0">
                <a:latin typeface="Bahnschrift Condensed" panose="020B0502040204020203" pitchFamily="34" charset="0"/>
              </a:rPr>
              <a:t>de </a:t>
            </a:r>
            <a:r>
              <a:rPr lang="pt-BR" sz="2400" dirty="0" smtClean="0">
                <a:latin typeface="Bahnschrift Condensed" panose="020B0502040204020203" pitchFamily="34" charset="0"/>
              </a:rPr>
              <a:t>Contas </a:t>
            </a:r>
            <a:r>
              <a:rPr lang="pt-BR" sz="2400" dirty="0">
                <a:latin typeface="Bahnschrift Condensed" panose="020B0502040204020203" pitchFamily="34" charset="0"/>
              </a:rPr>
              <a:t>contábeis da entidade, considerando:</a:t>
            </a: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área de atuação e atividades desenvolvidas;</a:t>
            </a: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fontes de </a:t>
            </a:r>
            <a:r>
              <a:rPr lang="pt-BR" sz="2200" dirty="0" smtClean="0">
                <a:latin typeface="Bahnschrift Condensed" panose="020B0502040204020203" pitchFamily="34" charset="0"/>
              </a:rPr>
              <a:t>recursos (com/sem restrição);</a:t>
            </a:r>
            <a:endParaRPr lang="pt-BR" sz="2200" dirty="0">
              <a:latin typeface="Bahnschrift Condensed" panose="020B0502040204020203" pitchFamily="34" charset="0"/>
            </a:endParaRPr>
          </a:p>
          <a:p>
            <a:pPr lvl="1" algn="just"/>
            <a:r>
              <a:rPr lang="pt-BR" sz="2200" dirty="0" smtClean="0">
                <a:latin typeface="Bahnschrift Condensed" panose="020B0502040204020203" pitchFamily="34" charset="0"/>
              </a:rPr>
              <a:t>níveis </a:t>
            </a:r>
            <a:r>
              <a:rPr lang="pt-BR" sz="2200" dirty="0">
                <a:latin typeface="Bahnschrift Condensed" panose="020B0502040204020203" pitchFamily="34" charset="0"/>
              </a:rPr>
              <a:t>de </a:t>
            </a:r>
            <a:r>
              <a:rPr lang="pt-BR" sz="2200" dirty="0" smtClean="0">
                <a:latin typeface="Bahnschrift Condensed" panose="020B0502040204020203" pitchFamily="34" charset="0"/>
              </a:rPr>
              <a:t>detalhamento das contas (transparência e controles </a:t>
            </a:r>
            <a:r>
              <a:rPr lang="pt-BR" sz="2200" dirty="0">
                <a:latin typeface="Bahnschrift Condensed" panose="020B0502040204020203" pitchFamily="34" charset="0"/>
              </a:rPr>
              <a:t>inerentes</a:t>
            </a:r>
            <a:r>
              <a:rPr lang="pt-BR" sz="2200" dirty="0" smtClean="0">
                <a:latin typeface="Bahnschrift Condensed" panose="020B0502040204020203" pitchFamily="34" charset="0"/>
              </a:rPr>
              <a:t>); e</a:t>
            </a:r>
            <a:endParaRPr lang="pt-BR" sz="2200" dirty="0">
              <a:latin typeface="Bahnschrift Condensed" panose="020B0502040204020203" pitchFamily="34" charset="0"/>
            </a:endParaRP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s</a:t>
            </a:r>
            <a:r>
              <a:rPr lang="pt-BR" sz="2200" dirty="0" smtClean="0">
                <a:latin typeface="Bahnschrift Condensed" panose="020B0502040204020203" pitchFamily="34" charset="0"/>
              </a:rPr>
              <a:t>egregação </a:t>
            </a:r>
            <a:r>
              <a:rPr lang="pt-BR" sz="2200" dirty="0">
                <a:latin typeface="Bahnschrift Condensed" panose="020B0502040204020203" pitchFamily="34" charset="0"/>
              </a:rPr>
              <a:t>das contas de receitas e despesas de parcerias </a:t>
            </a:r>
            <a:r>
              <a:rPr lang="pt-BR" sz="2200" dirty="0" smtClean="0">
                <a:latin typeface="Bahnschrift Condensed" panose="020B0502040204020203" pitchFamily="34" charset="0"/>
              </a:rPr>
              <a:t>públicas das demais (ITG </a:t>
            </a:r>
            <a:r>
              <a:rPr lang="pt-BR" sz="2200" dirty="0">
                <a:latin typeface="Bahnschrift Condensed" panose="020B0502040204020203" pitchFamily="34" charset="0"/>
              </a:rPr>
              <a:t>2002</a:t>
            </a:r>
            <a:r>
              <a:rPr lang="pt-BR" sz="2200" dirty="0" smtClean="0">
                <a:latin typeface="Bahnschrift Condensed" panose="020B0502040204020203" pitchFamily="34" charset="0"/>
              </a:rPr>
              <a:t>).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722772" y="1803043"/>
            <a:ext cx="4533364" cy="4237149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c</a:t>
            </a:r>
            <a:r>
              <a:rPr lang="pt-BR" sz="2400" dirty="0" smtClean="0">
                <a:latin typeface="Bahnschrift Condensed" panose="020B0502040204020203" pitchFamily="34" charset="0"/>
              </a:rPr>
              <a:t>onsistência </a:t>
            </a:r>
            <a:r>
              <a:rPr lang="pt-BR" sz="2400" dirty="0" smtClean="0">
                <a:latin typeface="Bahnschrift Condensed" panose="020B0502040204020203" pitchFamily="34" charset="0"/>
              </a:rPr>
              <a:t>entre as contas dos Demonstrativos Contábeis e Plano de Contas;</a:t>
            </a: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r</a:t>
            </a:r>
            <a:r>
              <a:rPr lang="pt-BR" sz="2400" dirty="0" smtClean="0">
                <a:latin typeface="Bahnschrift Condensed" panose="020B0502040204020203" pitchFamily="34" charset="0"/>
              </a:rPr>
              <a:t>econhecimento dos </a:t>
            </a:r>
            <a:r>
              <a:rPr lang="pt-BR" sz="2400" dirty="0" smtClean="0">
                <a:latin typeface="Bahnschrift Condensed" panose="020B0502040204020203" pitchFamily="34" charset="0"/>
              </a:rPr>
              <a:t>bens patrimoniais no ativo da entidade:</a:t>
            </a:r>
          </a:p>
          <a:p>
            <a:pPr lvl="1" algn="just"/>
            <a:r>
              <a:rPr lang="pt-BR" sz="2000" dirty="0" smtClean="0">
                <a:latin typeface="Bahnschrift Condensed" panose="020B0502040204020203" pitchFamily="34" charset="0"/>
              </a:rPr>
              <a:t>Ativo Imobilizado: a propriedade não é essencial - e sim a expectativa de benefícios econômicos, o controle e o risco assumidos (NBC </a:t>
            </a:r>
            <a:r>
              <a:rPr lang="pt-BR" sz="2000" dirty="0" err="1" smtClean="0">
                <a:latin typeface="Bahnschrift Condensed" panose="020B0502040204020203" pitchFamily="34" charset="0"/>
              </a:rPr>
              <a:t>TGs</a:t>
            </a:r>
            <a:r>
              <a:rPr lang="pt-BR" sz="2000" dirty="0" smtClean="0">
                <a:latin typeface="Bahnschrift Condensed" panose="020B0502040204020203" pitchFamily="34" charset="0"/>
              </a:rPr>
              <a:t> 13 e 27); e</a:t>
            </a:r>
          </a:p>
          <a:p>
            <a:pPr lvl="1" algn="just"/>
            <a:r>
              <a:rPr lang="pt-BR" sz="2000" dirty="0" smtClean="0">
                <a:latin typeface="Bahnschrift Condensed" panose="020B0502040204020203" pitchFamily="34" charset="0"/>
              </a:rPr>
              <a:t>Bens de terceiros: (Ativo Imobilizado) / Obrigações com bens de terceiros (Passivo), sendo eles depreciáveis.</a:t>
            </a:r>
            <a:endParaRPr lang="pt-BR" sz="2000" dirty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62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9258" y="566669"/>
            <a:ext cx="9405354" cy="953037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i="1" dirty="0" err="1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/>
            </a:r>
            <a:b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Conformidade </a:t>
            </a:r>
            <a:r>
              <a:rPr lang="pt-BR" sz="27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Contábil - </a:t>
            </a: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Demonstrativos Contábeis</a:t>
            </a:r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77285" y="1918951"/>
            <a:ext cx="4829577" cy="4237149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200" dirty="0" smtClean="0">
                <a:latin typeface="Bahnschrift Condensed" panose="020B0502040204020203" pitchFamily="34" charset="0"/>
              </a:rPr>
              <a:t>destinação </a:t>
            </a:r>
            <a:r>
              <a:rPr lang="pt-BR" sz="2200" dirty="0" smtClean="0">
                <a:latin typeface="Bahnschrift Condensed" panose="020B0502040204020203" pitchFamily="34" charset="0"/>
              </a:rPr>
              <a:t>dos </a:t>
            </a:r>
            <a:r>
              <a:rPr lang="pt-BR" sz="2200" dirty="0" err="1" smtClean="0">
                <a:latin typeface="Bahnschrift Condensed" panose="020B0502040204020203" pitchFamily="34" charset="0"/>
              </a:rPr>
              <a:t>superavit</a:t>
            </a:r>
            <a:r>
              <a:rPr lang="pt-BR" sz="2200" dirty="0" smtClean="0">
                <a:latin typeface="Bahnschrift Condensed" panose="020B0502040204020203" pitchFamily="34" charset="0"/>
              </a:rPr>
              <a:t> / </a:t>
            </a:r>
            <a:r>
              <a:rPr lang="pt-BR" sz="2200" dirty="0" err="1" smtClean="0">
                <a:latin typeface="Bahnschrift Condensed" panose="020B0502040204020203" pitchFamily="34" charset="0"/>
              </a:rPr>
              <a:t>deficit</a:t>
            </a:r>
            <a:r>
              <a:rPr lang="pt-BR" sz="2200" dirty="0" smtClean="0">
                <a:latin typeface="Bahnschrift Condensed" panose="020B0502040204020203" pitchFamily="34" charset="0"/>
              </a:rPr>
              <a:t> acumulado para o patrimônio social ou conta restritiva do patrimônio líquido (ITG 2002);</a:t>
            </a: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r</a:t>
            </a:r>
            <a:r>
              <a:rPr lang="pt-BR" sz="2400" dirty="0" smtClean="0">
                <a:latin typeface="Bahnschrift Condensed" panose="020B0502040204020203" pitchFamily="34" charset="0"/>
              </a:rPr>
              <a:t>econhecimento </a:t>
            </a:r>
            <a:r>
              <a:rPr lang="pt-BR" sz="2400" dirty="0" smtClean="0">
                <a:latin typeface="Bahnschrift Condensed" panose="020B0502040204020203" pitchFamily="34" charset="0"/>
              </a:rPr>
              <a:t>contábil do </a:t>
            </a:r>
            <a:r>
              <a:rPr lang="pt-BR" sz="2400" dirty="0">
                <a:latin typeface="Bahnschrift Condensed" panose="020B0502040204020203" pitchFamily="34" charset="0"/>
              </a:rPr>
              <a:t>trabalho voluntário </a:t>
            </a:r>
            <a:r>
              <a:rPr lang="pt-BR" sz="2400" dirty="0" smtClean="0">
                <a:latin typeface="Bahnschrift Condensed" panose="020B0502040204020203" pitchFamily="34" charset="0"/>
              </a:rPr>
              <a:t>- inclusive </a:t>
            </a:r>
            <a:r>
              <a:rPr lang="pt-BR" sz="2400" dirty="0">
                <a:latin typeface="Bahnschrift Condensed" panose="020B0502040204020203" pitchFamily="34" charset="0"/>
              </a:rPr>
              <a:t>da </a:t>
            </a:r>
            <a:r>
              <a:rPr lang="pt-BR" sz="2400" dirty="0" smtClean="0">
                <a:latin typeface="Bahnschrift Condensed" panose="020B0502040204020203" pitchFamily="34" charset="0"/>
              </a:rPr>
              <a:t>diretoria (ITG 2002):</a:t>
            </a: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v</a:t>
            </a:r>
            <a:r>
              <a:rPr lang="pt-BR" sz="2200" dirty="0" smtClean="0">
                <a:latin typeface="Bahnschrift Condensed" panose="020B0502040204020203" pitchFamily="34" charset="0"/>
              </a:rPr>
              <a:t>alores estimados (termo adesão / documento probante interno);</a:t>
            </a:r>
            <a:endParaRPr lang="pt-BR" sz="2200" dirty="0">
              <a:latin typeface="Bahnschrift Condensed" panose="020B0502040204020203" pitchFamily="34" charset="0"/>
            </a:endParaRP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cujos efeitos se dão em conta de receita (receita com trabalho voluntário</a:t>
            </a:r>
            <a:r>
              <a:rPr lang="pt-BR" sz="2200" dirty="0" smtClean="0">
                <a:latin typeface="Bahnschrift Condensed" panose="020B0502040204020203" pitchFamily="34" charset="0"/>
              </a:rPr>
              <a:t>);</a:t>
            </a:r>
          </a:p>
          <a:p>
            <a:pPr lvl="1" algn="just"/>
            <a:r>
              <a:rPr lang="pt-BR" sz="2400" dirty="0" smtClean="0">
                <a:latin typeface="Bahnschrift Condensed" panose="020B0502040204020203" pitchFamily="34" charset="0"/>
              </a:rPr>
              <a:t>contrapartida </a:t>
            </a:r>
            <a:r>
              <a:rPr lang="pt-BR" sz="2400" dirty="0">
                <a:latin typeface="Bahnschrift Condensed" panose="020B0502040204020203" pitchFamily="34" charset="0"/>
              </a:rPr>
              <a:t>em conta de despesa (gratuidades concedidas</a:t>
            </a:r>
            <a:r>
              <a:rPr lang="pt-BR" sz="2400" dirty="0" smtClean="0">
                <a:latin typeface="Bahnschrift Condensed" panose="020B0502040204020203" pitchFamily="34" charset="0"/>
              </a:rPr>
              <a:t>); e</a:t>
            </a:r>
          </a:p>
          <a:p>
            <a:pPr lvl="1" algn="just"/>
            <a:r>
              <a:rPr lang="pt-BR" sz="2400" dirty="0" smtClean="0">
                <a:latin typeface="Bahnschrift Condensed" panose="020B0502040204020203" pitchFamily="34" charset="0"/>
              </a:rPr>
              <a:t> para </a:t>
            </a:r>
            <a:r>
              <a:rPr lang="pt-BR" sz="2400" dirty="0">
                <a:latin typeface="Bahnschrift Condensed" panose="020B0502040204020203" pitchFamily="34" charset="0"/>
              </a:rPr>
              <a:t>fins </a:t>
            </a:r>
            <a:r>
              <a:rPr lang="pt-BR" sz="2400" dirty="0" smtClean="0">
                <a:latin typeface="Bahnschrift Condensed" panose="020B0502040204020203" pitchFamily="34" charset="0"/>
              </a:rPr>
              <a:t>de evidenciação </a:t>
            </a:r>
            <a:r>
              <a:rPr lang="pt-BR" sz="2400" dirty="0">
                <a:latin typeface="Bahnschrift Condensed" panose="020B0502040204020203" pitchFamily="34" charset="0"/>
              </a:rPr>
              <a:t>e de </a:t>
            </a:r>
            <a:r>
              <a:rPr lang="pt-BR" sz="2400" dirty="0" smtClean="0">
                <a:latin typeface="Bahnschrift Condensed" panose="020B0502040204020203" pitchFamily="34" charset="0"/>
              </a:rPr>
              <a:t>transparência (não há efeito financeiro).</a:t>
            </a:r>
            <a:endParaRPr lang="pt-BR" sz="2200" dirty="0" smtClean="0">
              <a:latin typeface="Bahnschrift Condensed" panose="020B0502040204020203" pitchFamily="34" charset="0"/>
            </a:endParaRPr>
          </a:p>
          <a:p>
            <a:pPr algn="just"/>
            <a:endParaRPr lang="pt-BR" sz="2200" dirty="0" smtClean="0">
              <a:latin typeface="Bahnschrift Condensed" panose="020B0502040204020203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774287" y="1918952"/>
            <a:ext cx="4533364" cy="4237148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000" dirty="0" smtClean="0">
                <a:latin typeface="Bahnschrift Condensed" panose="020B0502040204020203" pitchFamily="34" charset="0"/>
              </a:rPr>
              <a:t>Patrimônio Líquido x Patrimônio Social:</a:t>
            </a:r>
          </a:p>
          <a:p>
            <a:pPr lvl="1" algn="just"/>
            <a:r>
              <a:rPr lang="pt-BR" sz="2000" dirty="0" smtClean="0">
                <a:latin typeface="Bahnschrift Condensed" panose="020B0502040204020203" pitchFamily="34" charset="0"/>
              </a:rPr>
              <a:t>Patrimônio Líquido: subgrupo do grupo Passivo; e</a:t>
            </a:r>
          </a:p>
          <a:p>
            <a:pPr lvl="1" algn="just"/>
            <a:r>
              <a:rPr lang="pt-BR" sz="2000" dirty="0" smtClean="0">
                <a:latin typeface="Bahnschrift Condensed" panose="020B0502040204020203" pitchFamily="34" charset="0"/>
              </a:rPr>
              <a:t>Patrimônio Social: conta contábil do subgrupo Patrimônio Líquido. Equivale à conta Capital Social.</a:t>
            </a:r>
          </a:p>
          <a:p>
            <a:pPr algn="just"/>
            <a:r>
              <a:rPr lang="pt-BR" sz="2000" dirty="0">
                <a:latin typeface="Bahnschrift Condensed" panose="020B0502040204020203" pitchFamily="34" charset="0"/>
              </a:rPr>
              <a:t>o</a:t>
            </a:r>
            <a:r>
              <a:rPr lang="pt-BR" sz="2000" dirty="0" smtClean="0">
                <a:latin typeface="Bahnschrift Condensed" panose="020B0502040204020203" pitchFamily="34" charset="0"/>
              </a:rPr>
              <a:t>bservância </a:t>
            </a:r>
            <a:r>
              <a:rPr lang="pt-BR" sz="2000" dirty="0" smtClean="0">
                <a:latin typeface="Bahnschrift Condensed" panose="020B0502040204020203" pitchFamily="34" charset="0"/>
              </a:rPr>
              <a:t>à forma de Correção de Erros de exercícios anteriores:</a:t>
            </a:r>
          </a:p>
          <a:p>
            <a:pPr lvl="1" algn="just"/>
            <a:r>
              <a:rPr lang="pt-BR" sz="2000" dirty="0" smtClean="0">
                <a:latin typeface="Bahnschrift Condensed" panose="020B0502040204020203" pitchFamily="34" charset="0"/>
              </a:rPr>
              <a:t>NBC TG 1000 -  Itens 10.19 a 10.23  /  CPC 23 – Itens 41 a 53.</a:t>
            </a:r>
          </a:p>
          <a:p>
            <a:pPr algn="just"/>
            <a:r>
              <a:rPr lang="pt-BR" sz="2000" dirty="0">
                <a:latin typeface="Bahnschrift Condensed" panose="020B0502040204020203" pitchFamily="34" charset="0"/>
              </a:rPr>
              <a:t>a</a:t>
            </a:r>
            <a:r>
              <a:rPr lang="pt-BR" sz="2000" dirty="0" smtClean="0">
                <a:latin typeface="Bahnschrift Condensed" panose="020B0502040204020203" pitchFamily="34" charset="0"/>
              </a:rPr>
              <a:t>dequação </a:t>
            </a:r>
            <a:r>
              <a:rPr lang="pt-BR" sz="2000" dirty="0" smtClean="0">
                <a:latin typeface="Bahnschrift Condensed" panose="020B0502040204020203" pitchFamily="34" charset="0"/>
              </a:rPr>
              <a:t>do conteúdo das Notas Explicativas:</a:t>
            </a:r>
          </a:p>
          <a:p>
            <a:pPr lvl="1" algn="just"/>
            <a:r>
              <a:rPr lang="pt-BR" sz="2000" dirty="0" smtClean="0">
                <a:latin typeface="Bahnschrift Condensed" panose="020B0502040204020203" pitchFamily="34" charset="0"/>
              </a:rPr>
              <a:t>ITG 2002 - Item 27, bem como outras informações relevantes.</a:t>
            </a:r>
          </a:p>
          <a:p>
            <a:pPr marL="457200" lvl="1" indent="0" algn="just">
              <a:buNone/>
            </a:pPr>
            <a:endParaRPr lang="pt-BR" sz="2000" dirty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23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6682" y="579549"/>
            <a:ext cx="8899301" cy="100455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i="1" dirty="0" err="1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/>
            </a:r>
            <a:b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Conformidade Contábil</a:t>
            </a:r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66682" y="1854559"/>
            <a:ext cx="8899301" cy="3837904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r</a:t>
            </a:r>
            <a:r>
              <a:rPr lang="pt-BR" sz="2400" dirty="0" smtClean="0">
                <a:latin typeface="Bahnschrift Condensed" panose="020B0502040204020203" pitchFamily="34" charset="0"/>
              </a:rPr>
              <a:t>econhecimento </a:t>
            </a:r>
            <a:r>
              <a:rPr lang="pt-BR" sz="2400" dirty="0">
                <a:latin typeface="Bahnschrift Condensed" panose="020B0502040204020203" pitchFamily="34" charset="0"/>
              </a:rPr>
              <a:t>das receitas e despesas de parcerias públicas pelo Princípio da </a:t>
            </a:r>
            <a:r>
              <a:rPr lang="pt-BR" sz="2400" dirty="0" smtClean="0">
                <a:latin typeface="Bahnschrift Condensed" panose="020B0502040204020203" pitchFamily="34" charset="0"/>
              </a:rPr>
              <a:t>Competência:</a:t>
            </a: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as receitas são reconhecidas pela competência das despesas;</a:t>
            </a: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ITG 2002 – Itens 8 e 11; e</a:t>
            </a:r>
          </a:p>
          <a:p>
            <a:pPr lvl="1" algn="just"/>
            <a:r>
              <a:rPr lang="pt-BR" sz="2200" dirty="0">
                <a:latin typeface="Bahnschrift Condensed" panose="020B0502040204020203" pitchFamily="34" charset="0"/>
              </a:rPr>
              <a:t>NBC TG 07 – Itens 12, 15(b), 15A e 16.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reconhecimento </a:t>
            </a:r>
            <a:r>
              <a:rPr lang="pt-BR" sz="2400" dirty="0" smtClean="0">
                <a:latin typeface="Bahnschrift Condensed" panose="020B0502040204020203" pitchFamily="34" charset="0"/>
              </a:rPr>
              <a:t>de receitas e despesas pelo </a:t>
            </a:r>
            <a:r>
              <a:rPr lang="pt-BR" sz="2400" b="1" dirty="0" smtClean="0">
                <a:latin typeface="Bahnschrift Condensed" panose="020B0502040204020203" pitchFamily="34" charset="0"/>
              </a:rPr>
              <a:t>regime de caixa</a:t>
            </a:r>
            <a:r>
              <a:rPr lang="pt-BR" sz="2400" dirty="0" smtClean="0">
                <a:latin typeface="Bahnschrift Condensed" panose="020B0502040204020203" pitchFamily="34" charset="0"/>
              </a:rPr>
              <a:t>.</a:t>
            </a:r>
          </a:p>
          <a:p>
            <a:pPr algn="just"/>
            <a:endParaRPr lang="pt-BR" sz="2400" dirty="0" smtClean="0"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Bahnschrift Condensed" panose="020B0502040204020203" pitchFamily="34" charset="0"/>
            </a:endParaRPr>
          </a:p>
          <a:p>
            <a:pPr marL="457200" lvl="1" indent="0" algn="just">
              <a:buNone/>
            </a:pPr>
            <a:endParaRPr lang="pt-BR" sz="2200" dirty="0">
              <a:latin typeface="Bahnschrift Condensed" panose="020B0502040204020203" pitchFamily="34" charset="0"/>
            </a:endParaRPr>
          </a:p>
          <a:p>
            <a:pPr algn="just"/>
            <a:endParaRPr lang="pt-BR" sz="2200" dirty="0" smtClean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27</a:t>
            </a:fld>
            <a:endParaRPr lang="pt-BR"/>
          </a:p>
        </p:txBody>
      </p:sp>
      <p:sp>
        <p:nvSpPr>
          <p:cNvPr id="3" name="Símbolo de 'Não' 2"/>
          <p:cNvSpPr/>
          <p:nvPr/>
        </p:nvSpPr>
        <p:spPr>
          <a:xfrm>
            <a:off x="9667868" y="4275785"/>
            <a:ext cx="1202285" cy="1133341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9" name="Conector angulado 8"/>
          <p:cNvCxnSpPr/>
          <p:nvPr/>
        </p:nvCxnSpPr>
        <p:spPr>
          <a:xfrm>
            <a:off x="7521262" y="4597757"/>
            <a:ext cx="2047741" cy="347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32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502276"/>
            <a:ext cx="8911687" cy="95303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i="1" dirty="0" err="1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/>
            </a:r>
            <a:b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Conformidade </a:t>
            </a:r>
            <a:r>
              <a:rPr lang="pt-BR" sz="27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Contábil - </a:t>
            </a: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Demonstrativos Contábeis</a:t>
            </a:r>
            <a:r>
              <a:rPr lang="pt-BR" dirty="0">
                <a:solidFill>
                  <a:schemeClr val="tx1"/>
                </a:solidFill>
                <a:latin typeface="Bahnschrift Condensed" panose="020B0502040204020203" pitchFamily="34" charset="0"/>
              </a:rPr>
              <a:t/>
            </a:r>
            <a:br>
              <a:rPr lang="pt-BR" dirty="0">
                <a:solidFill>
                  <a:schemeClr val="tx1"/>
                </a:solidFill>
                <a:latin typeface="Bahnschrift Condensed" panose="020B0502040204020203" pitchFamily="34" charset="0"/>
              </a:rPr>
            </a:br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099257" y="1983347"/>
            <a:ext cx="8912180" cy="3850784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r</a:t>
            </a:r>
            <a:r>
              <a:rPr lang="pt-BR" sz="2400" dirty="0" smtClean="0">
                <a:latin typeface="Bahnschrift Condensed" panose="020B0502040204020203" pitchFamily="34" charset="0"/>
              </a:rPr>
              <a:t>egistro </a:t>
            </a:r>
            <a:r>
              <a:rPr lang="pt-BR" sz="2400" dirty="0" smtClean="0">
                <a:latin typeface="Bahnschrift Condensed" panose="020B0502040204020203" pitchFamily="34" charset="0"/>
              </a:rPr>
              <a:t>contábil da celebração de Parcerias Públicas.</a:t>
            </a: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c</a:t>
            </a:r>
            <a:r>
              <a:rPr lang="pt-BR" sz="2400" dirty="0" smtClean="0">
                <a:latin typeface="Bahnschrift Condensed" panose="020B0502040204020203" pitchFamily="34" charset="0"/>
              </a:rPr>
              <a:t>omo </a:t>
            </a:r>
            <a:r>
              <a:rPr lang="pt-BR" sz="2400" dirty="0" smtClean="0">
                <a:latin typeface="Bahnschrift Condensed" panose="020B0502040204020203" pitchFamily="34" charset="0"/>
              </a:rPr>
              <a:t>os contadores estão fazendo ?</a:t>
            </a:r>
            <a:endParaRPr lang="pt-BR" sz="2400" dirty="0">
              <a:latin typeface="Bahnschrift Condensed" panose="020B0502040204020203" pitchFamily="34" charset="0"/>
            </a:endParaRPr>
          </a:p>
          <a:p>
            <a:pPr marL="400050" lvl="2" indent="0" algn="just">
              <a:buNone/>
            </a:pPr>
            <a:endParaRPr lang="pt-BR" sz="2400" dirty="0"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Bahnschrift Condensed" panose="020B0502040204020203" pitchFamily="34" charset="0"/>
            </a:endParaRPr>
          </a:p>
          <a:p>
            <a:pPr marL="457200" lvl="1" indent="0" algn="just">
              <a:buNone/>
            </a:pPr>
            <a:endParaRPr lang="pt-BR" sz="2400" dirty="0"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28</a:t>
            </a:fld>
            <a:endParaRPr lang="pt-BR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313318"/>
              </p:ext>
            </p:extLst>
          </p:nvPr>
        </p:nvGraphicFramePr>
        <p:xfrm>
          <a:off x="2408349" y="3142446"/>
          <a:ext cx="5911405" cy="2408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136"/>
                <a:gridCol w="1193123"/>
                <a:gridCol w="1369772"/>
                <a:gridCol w="1236374"/>
              </a:tblGrid>
              <a:tr h="535256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Bahnschrift Condensed" panose="020B0502040204020203" pitchFamily="34" charset="0"/>
                        </a:rPr>
                        <a:t>Ativo</a:t>
                      </a:r>
                      <a:r>
                        <a:rPr lang="pt-BR" sz="1600" baseline="0" dirty="0" smtClean="0">
                          <a:latin typeface="Bahnschrift Condensed" panose="020B0502040204020203" pitchFamily="34" charset="0"/>
                        </a:rPr>
                        <a:t> Circulante</a:t>
                      </a:r>
                      <a:endParaRPr lang="pt-BR" sz="1600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Bahnschrift Condensed" panose="020B0502040204020203" pitchFamily="34" charset="0"/>
                        </a:rPr>
                        <a:t>Passivo</a:t>
                      </a:r>
                      <a:r>
                        <a:rPr lang="pt-BR" sz="1600" baseline="0" dirty="0" smtClean="0">
                          <a:latin typeface="Bahnschrift Condensed" panose="020B0502040204020203" pitchFamily="34" charset="0"/>
                        </a:rPr>
                        <a:t> Circulante</a:t>
                      </a:r>
                      <a:endParaRPr lang="pt-BR" sz="1600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68918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Bahnschrift Condensed" panose="020B0502040204020203" pitchFamily="34" charset="0"/>
                        </a:rPr>
                        <a:t>Créditos</a:t>
                      </a:r>
                      <a:r>
                        <a:rPr lang="pt-BR" sz="1600" baseline="0" dirty="0" smtClean="0">
                          <a:latin typeface="Bahnschrift Condensed" panose="020B0502040204020203" pitchFamily="34" charset="0"/>
                        </a:rPr>
                        <a:t> a Receber </a:t>
                      </a:r>
                    </a:p>
                    <a:p>
                      <a:r>
                        <a:rPr lang="pt-BR" sz="1600" baseline="0" dirty="0" smtClean="0">
                          <a:latin typeface="Bahnschrift Condensed" panose="020B0502040204020203" pitchFamily="34" charset="0"/>
                        </a:rPr>
                        <a:t>– TC nº 10/2018</a:t>
                      </a:r>
                      <a:endParaRPr lang="pt-BR" sz="1600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Bahnschrift Condensed" panose="020B0502040204020203" pitchFamily="34" charset="0"/>
                        </a:rPr>
                        <a:t>R$ 10 </a:t>
                      </a:r>
                      <a:r>
                        <a:rPr lang="pt-BR" sz="1600" baseline="0" dirty="0" smtClean="0">
                          <a:latin typeface="Bahnschrift Condensed" panose="020B0502040204020203" pitchFamily="34" charset="0"/>
                        </a:rPr>
                        <a:t>milhões</a:t>
                      </a:r>
                      <a:endParaRPr lang="pt-BR" sz="1600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Bahnschrift Condensed" panose="020B0502040204020203" pitchFamily="34" charset="0"/>
                        </a:rPr>
                        <a:t>TC nº 10/2018          a</a:t>
                      </a:r>
                      <a:r>
                        <a:rPr lang="pt-BR" sz="1600" baseline="0" dirty="0" smtClean="0">
                          <a:latin typeface="Bahnschrift Condensed" panose="020B0502040204020203" pitchFamily="34" charset="0"/>
                        </a:rPr>
                        <a:t> executar</a:t>
                      </a:r>
                      <a:endParaRPr lang="pt-BR" sz="1600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Bahnschrift Condensed" panose="020B0502040204020203" pitchFamily="34" charset="0"/>
                        </a:rPr>
                        <a:t>R$ 10 milhões</a:t>
                      </a:r>
                      <a:endParaRPr lang="pt-BR" sz="1600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5256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Ativo Não</a:t>
                      </a:r>
                      <a:r>
                        <a:rPr lang="pt-BR" sz="1600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Circ. - ARLP</a:t>
                      </a:r>
                      <a:endParaRPr lang="pt-BR" sz="1600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Passivo Não Circulante</a:t>
                      </a:r>
                      <a:endParaRPr lang="pt-BR" sz="1600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68918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Bahnschrift Condensed" panose="020B0502040204020203" pitchFamily="34" charset="0"/>
                        </a:rPr>
                        <a:t>Créditos</a:t>
                      </a:r>
                      <a:r>
                        <a:rPr lang="pt-BR" sz="1600" baseline="0" dirty="0" smtClean="0">
                          <a:latin typeface="Bahnschrift Condensed" panose="020B0502040204020203" pitchFamily="34" charset="0"/>
                        </a:rPr>
                        <a:t> a Receber –                TC nº 10/2018</a:t>
                      </a:r>
                      <a:endParaRPr lang="pt-BR" sz="1600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Bahnschrift Condensed" panose="020B0502040204020203" pitchFamily="34" charset="0"/>
                        </a:rPr>
                        <a:t>R$ 30 </a:t>
                      </a:r>
                      <a:r>
                        <a:rPr lang="pt-BR" sz="1600" baseline="0" dirty="0" smtClean="0">
                          <a:latin typeface="Bahnschrift Condensed" panose="020B0502040204020203" pitchFamily="34" charset="0"/>
                        </a:rPr>
                        <a:t>milhões</a:t>
                      </a:r>
                      <a:endParaRPr lang="pt-BR" sz="1600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Bahnschrift Condensed" panose="020B0502040204020203" pitchFamily="34" charset="0"/>
                        </a:rPr>
                        <a:t>TC nº 10/2018          a</a:t>
                      </a:r>
                      <a:r>
                        <a:rPr lang="pt-BR" sz="1600" baseline="0" dirty="0" smtClean="0">
                          <a:latin typeface="Bahnschrift Condensed" panose="020B0502040204020203" pitchFamily="34" charset="0"/>
                        </a:rPr>
                        <a:t> executar</a:t>
                      </a:r>
                      <a:endParaRPr lang="pt-BR" sz="1600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Bahnschrift Condensed" panose="020B0502040204020203" pitchFamily="34" charset="0"/>
                        </a:rPr>
                        <a:t>R$ 30 milhões</a:t>
                      </a:r>
                      <a:endParaRPr lang="pt-BR" sz="1600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o explicativo retangular com cantos arredondados 11"/>
          <p:cNvSpPr/>
          <p:nvPr/>
        </p:nvSpPr>
        <p:spPr>
          <a:xfrm>
            <a:off x="8577330" y="3391970"/>
            <a:ext cx="2240924" cy="133940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E o fato gerador do direito e da obrigação ???</a:t>
            </a:r>
          </a:p>
        </p:txBody>
      </p:sp>
      <p:sp>
        <p:nvSpPr>
          <p:cNvPr id="13" name="Rosto feliz 12"/>
          <p:cNvSpPr/>
          <p:nvPr/>
        </p:nvSpPr>
        <p:spPr>
          <a:xfrm>
            <a:off x="8886424" y="4159877"/>
            <a:ext cx="373488" cy="412124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83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8198" y="540912"/>
            <a:ext cx="8409903" cy="96591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i="1" dirty="0" err="1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/>
            </a:r>
            <a:b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Conformidade </a:t>
            </a:r>
            <a:r>
              <a:rPr lang="pt-BR" sz="27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Contábil - </a:t>
            </a: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Demonstrativos Contábeis</a:t>
            </a:r>
            <a:r>
              <a:rPr lang="pt-BR" sz="2800" dirty="0">
                <a:solidFill>
                  <a:schemeClr val="tx1"/>
                </a:solidFill>
                <a:latin typeface="Bahnschrift Condensed" panose="020B0502040204020203" pitchFamily="34" charset="0"/>
              </a:rPr>
              <a:t/>
            </a:r>
            <a:br>
              <a:rPr lang="pt-BR" sz="2800" dirty="0">
                <a:solidFill>
                  <a:schemeClr val="tx1"/>
                </a:solidFill>
                <a:latin typeface="Bahnschrift Condensed" panose="020B0502040204020203" pitchFamily="34" charset="0"/>
              </a:rPr>
            </a:br>
            <a:r>
              <a:rPr lang="pt-BR" sz="31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  </a:t>
            </a:r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318197" y="1725769"/>
            <a:ext cx="8409904" cy="4391697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anchor="t">
            <a:normAutofit/>
          </a:bodyPr>
          <a:lstStyle/>
          <a:p>
            <a:pPr marL="342900" lvl="1" indent="-342900" algn="just"/>
            <a:r>
              <a:rPr lang="pt-BR" sz="2400" dirty="0" smtClean="0">
                <a:latin typeface="Bahnschrift Condensed" panose="020B0502040204020203" pitchFamily="34" charset="0"/>
              </a:rPr>
              <a:t>a celebração </a:t>
            </a:r>
            <a:r>
              <a:rPr lang="pt-BR" sz="2400" dirty="0" smtClean="0">
                <a:latin typeface="Bahnschrift Condensed" panose="020B0502040204020203" pitchFamily="34" charset="0"/>
              </a:rPr>
              <a:t>de Parceria Pública é um ato administrativo (mundo contábil):</a:t>
            </a:r>
            <a:endParaRPr lang="pt-BR" sz="2400" dirty="0">
              <a:latin typeface="Bahnschrift Condensed" panose="020B0502040204020203" pitchFamily="34" charset="0"/>
            </a:endParaRPr>
          </a:p>
          <a:p>
            <a:pPr marL="742950" lvl="2" indent="-342900" algn="just"/>
            <a:r>
              <a:rPr lang="pt-BR" sz="2400" dirty="0" smtClean="0">
                <a:latin typeface="Bahnschrift Condensed" panose="020B0502040204020203" pitchFamily="34" charset="0"/>
              </a:rPr>
              <a:t>atos </a:t>
            </a:r>
            <a:r>
              <a:rPr lang="pt-BR" sz="2400" dirty="0">
                <a:latin typeface="Bahnschrift Condensed" panose="020B0502040204020203" pitchFamily="34" charset="0"/>
              </a:rPr>
              <a:t>administrativos: são atos que </a:t>
            </a:r>
            <a:r>
              <a:rPr lang="pt-BR" sz="2400" b="1" u="sng" dirty="0">
                <a:latin typeface="Bahnschrift Condensed" panose="020B0502040204020203" pitchFamily="34" charset="0"/>
              </a:rPr>
              <a:t>NÃO</a:t>
            </a:r>
            <a:r>
              <a:rPr lang="pt-BR" sz="2400" dirty="0">
                <a:latin typeface="Bahnschrift Condensed" panose="020B0502040204020203" pitchFamily="34" charset="0"/>
              </a:rPr>
              <a:t> afetam o patrimônio da </a:t>
            </a:r>
            <a:r>
              <a:rPr lang="pt-BR" sz="2400" dirty="0" smtClean="0">
                <a:latin typeface="Bahnschrift Condensed" panose="020B0502040204020203" pitchFamily="34" charset="0"/>
              </a:rPr>
              <a:t>entidade;</a:t>
            </a:r>
          </a:p>
          <a:p>
            <a:pPr marL="742950" lvl="2" indent="-342900" algn="just"/>
            <a:r>
              <a:rPr lang="pt-BR" sz="2400" dirty="0">
                <a:latin typeface="Bahnschrift Condensed" panose="020B0502040204020203" pitchFamily="34" charset="0"/>
              </a:rPr>
              <a:t>s</a:t>
            </a:r>
            <a:r>
              <a:rPr lang="pt-BR" sz="2400" dirty="0" smtClean="0">
                <a:latin typeface="Bahnschrift Condensed" panose="020B0502040204020203" pitchFamily="34" charset="0"/>
              </a:rPr>
              <a:t>uspensão ou rescisão </a:t>
            </a:r>
            <a:r>
              <a:rPr lang="pt-BR" sz="2400" dirty="0">
                <a:latin typeface="Bahnschrift Condensed" panose="020B0502040204020203" pitchFamily="34" charset="0"/>
              </a:rPr>
              <a:t>u</a:t>
            </a:r>
            <a:r>
              <a:rPr lang="pt-BR" sz="2400" dirty="0" smtClean="0">
                <a:latin typeface="Bahnschrift Condensed" panose="020B0502040204020203" pitchFamily="34" charset="0"/>
              </a:rPr>
              <a:t>nilateral do instrumento (princípios da legalidade, supremacia e indisponibilidade do interesse público); e</a:t>
            </a:r>
          </a:p>
          <a:p>
            <a:pPr marL="742950" lvl="2" indent="-342900" algn="just"/>
            <a:r>
              <a:rPr lang="pt-BR" sz="2400" dirty="0" smtClean="0">
                <a:latin typeface="Bahnschrift Condensed" panose="020B0502040204020203" pitchFamily="34" charset="0"/>
              </a:rPr>
              <a:t>a </a:t>
            </a:r>
            <a:r>
              <a:rPr lang="pt-BR" sz="2400" dirty="0" smtClean="0">
                <a:latin typeface="Bahnschrift Condensed" panose="020B0502040204020203" pitchFamily="34" charset="0"/>
              </a:rPr>
              <a:t>execução do instrumento é um fato contábil (alterações no patrimônio).</a:t>
            </a:r>
            <a:endParaRPr lang="pt-BR" sz="2400" dirty="0">
              <a:latin typeface="Bahnschrift Condensed" panose="020B0502040204020203" pitchFamily="34" charset="0"/>
            </a:endParaRP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a</a:t>
            </a:r>
            <a:r>
              <a:rPr lang="pt-BR" sz="2400" dirty="0" smtClean="0">
                <a:latin typeface="Bahnschrift Condensed" panose="020B0502040204020203" pitchFamily="34" charset="0"/>
              </a:rPr>
              <a:t> </a:t>
            </a:r>
            <a:r>
              <a:rPr lang="pt-BR" sz="2400" dirty="0" smtClean="0">
                <a:latin typeface="Bahnschrift Condensed" panose="020B0502040204020203" pitchFamily="34" charset="0"/>
              </a:rPr>
              <a:t>celebração das </a:t>
            </a:r>
            <a:r>
              <a:rPr lang="pt-BR" sz="2400" dirty="0">
                <a:latin typeface="Bahnschrift Condensed" panose="020B0502040204020203" pitchFamily="34" charset="0"/>
              </a:rPr>
              <a:t>parcerias públicas </a:t>
            </a:r>
            <a:r>
              <a:rPr lang="pt-BR" sz="2400" b="1" u="sng" dirty="0" smtClean="0">
                <a:latin typeface="Bahnschrift Condensed" panose="020B0502040204020203" pitchFamily="34" charset="0"/>
              </a:rPr>
              <a:t>podem</a:t>
            </a:r>
            <a:r>
              <a:rPr lang="pt-BR" sz="2400" dirty="0" smtClean="0">
                <a:latin typeface="Bahnschrift Condensed" panose="020B0502040204020203" pitchFamily="34" charset="0"/>
              </a:rPr>
              <a:t> ser registradas em </a:t>
            </a:r>
            <a:r>
              <a:rPr lang="pt-BR" sz="2400" dirty="0">
                <a:latin typeface="Bahnschrift Condensed" panose="020B0502040204020203" pitchFamily="34" charset="0"/>
              </a:rPr>
              <a:t>contas de compensação: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Contas de Compensação: contas com finalidade exclusiva de </a:t>
            </a:r>
            <a:r>
              <a:rPr lang="pt-BR" sz="2400" b="1" dirty="0">
                <a:latin typeface="Bahnschrift Condensed" panose="020B0502040204020203" pitchFamily="34" charset="0"/>
              </a:rPr>
              <a:t>controle</a:t>
            </a:r>
            <a:r>
              <a:rPr lang="pt-BR" sz="2400" dirty="0">
                <a:latin typeface="Bahnschrift Condensed" panose="020B0502040204020203" pitchFamily="34" charset="0"/>
              </a:rPr>
              <a:t>. </a:t>
            </a:r>
            <a:r>
              <a:rPr lang="pt-BR" sz="2400" dirty="0" smtClean="0">
                <a:latin typeface="Bahnschrift Condensed" panose="020B0502040204020203" pitchFamily="34" charset="0"/>
              </a:rPr>
              <a:t>Podem </a:t>
            </a:r>
            <a:r>
              <a:rPr lang="pt-BR" sz="2400" dirty="0">
                <a:latin typeface="Bahnschrift Condensed" panose="020B0502040204020203" pitchFamily="34" charset="0"/>
              </a:rPr>
              <a:t>integrar o Sistema </a:t>
            </a:r>
            <a:r>
              <a:rPr lang="pt-BR" sz="2400" dirty="0" smtClean="0">
                <a:latin typeface="Bahnschrift Condensed" panose="020B0502040204020203" pitchFamily="34" charset="0"/>
              </a:rPr>
              <a:t>Contábil, </a:t>
            </a:r>
            <a:r>
              <a:rPr lang="pt-BR" sz="2400" b="1" u="sng" dirty="0">
                <a:latin typeface="Bahnschrift Condensed" panose="020B0502040204020203" pitchFamily="34" charset="0"/>
              </a:rPr>
              <a:t>MAS</a:t>
            </a:r>
            <a:r>
              <a:rPr lang="pt-BR" sz="2400" dirty="0">
                <a:latin typeface="Bahnschrift Condensed" panose="020B0502040204020203" pitchFamily="34" charset="0"/>
              </a:rPr>
              <a:t> não </a:t>
            </a:r>
            <a:r>
              <a:rPr lang="pt-BR" sz="2400" dirty="0" smtClean="0">
                <a:latin typeface="Bahnschrift Condensed" panose="020B0502040204020203" pitchFamily="34" charset="0"/>
              </a:rPr>
              <a:t>integram </a:t>
            </a:r>
            <a:r>
              <a:rPr lang="pt-BR" sz="2400" dirty="0">
                <a:latin typeface="Bahnschrift Condensed" panose="020B0502040204020203" pitchFamily="34" charset="0"/>
              </a:rPr>
              <a:t>o Sistema Patrimonial.</a:t>
            </a:r>
          </a:p>
          <a:p>
            <a:pPr marL="0" indent="0" algn="just">
              <a:buNone/>
            </a:pPr>
            <a:endParaRPr lang="pt-BR" sz="2400" dirty="0" smtClean="0"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Bahnschrift Condensed" panose="020B0502040204020203" pitchFamily="34" charset="0"/>
            </a:endParaRPr>
          </a:p>
          <a:p>
            <a:pPr lvl="1" algn="just"/>
            <a:endParaRPr lang="pt-BR" sz="2400" dirty="0"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2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8797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Terceiro Setor: composição</a:t>
            </a:r>
            <a:endParaRPr lang="pt-BR" sz="3200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455313"/>
            <a:ext cx="8915400" cy="4455909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800" dirty="0" smtClean="0">
                <a:latin typeface="Bahnschrift Condensed" panose="020B0502040204020203" pitchFamily="34" charset="0"/>
              </a:rPr>
              <a:t>“ é o </a:t>
            </a:r>
            <a:r>
              <a:rPr lang="pt-BR" sz="2800" dirty="0">
                <a:latin typeface="Bahnschrift Condensed" panose="020B0502040204020203" pitchFamily="34" charset="0"/>
              </a:rPr>
              <a:t>conjunto de pessoas jurídicas de direito privado, institucionalizadas e constituídas conforme a lei civil, sem fins lucrativos, que perseguem finalidades de interesse </a:t>
            </a:r>
            <a:r>
              <a:rPr lang="pt-BR" sz="2800" dirty="0" smtClean="0">
                <a:latin typeface="Bahnschrift Condensed" panose="020B0502040204020203" pitchFamily="34" charset="0"/>
              </a:rPr>
              <a:t>público” (Dias, 2008 </a:t>
            </a:r>
            <a:r>
              <a:rPr lang="pt-BR" sz="2800" dirty="0">
                <a:latin typeface="Bahnschrift Condensed" panose="020B0502040204020203" pitchFamily="34" charset="0"/>
              </a:rPr>
              <a:t>apud </a:t>
            </a:r>
            <a:r>
              <a:rPr lang="pt-BR" sz="2800" dirty="0" smtClean="0">
                <a:latin typeface="Bahnschrift Condensed" panose="020B0502040204020203" pitchFamily="34" charset="0"/>
              </a:rPr>
              <a:t>Paes, </a:t>
            </a:r>
            <a:r>
              <a:rPr lang="pt-BR" sz="2800" dirty="0">
                <a:latin typeface="Bahnschrift Condensed" panose="020B0502040204020203" pitchFamily="34" charset="0"/>
              </a:rPr>
              <a:t>2010, </a:t>
            </a:r>
            <a:r>
              <a:rPr lang="pt-BR" sz="2800" dirty="0" smtClean="0">
                <a:latin typeface="Bahnschrift Condensed" panose="020B0502040204020203" pitchFamily="34" charset="0"/>
              </a:rPr>
              <a:t>p. 134);</a:t>
            </a:r>
          </a:p>
          <a:p>
            <a:pPr algn="just"/>
            <a:r>
              <a:rPr lang="pt-BR" sz="2800" dirty="0" smtClean="0">
                <a:latin typeface="Bahnschrift Condensed" panose="020B0502040204020203" pitchFamily="34" charset="0"/>
              </a:rPr>
              <a:t>“é </a:t>
            </a:r>
            <a:r>
              <a:rPr lang="pt-BR" sz="2800" dirty="0">
                <a:latin typeface="Bahnschrift Condensed" panose="020B0502040204020203" pitchFamily="34" charset="0"/>
              </a:rPr>
              <a:t>o conjunto de pessoas jurídicas de direito privado, de fins públicos, sem finalidade lucrativa, constituídas voluntariamente por particulares, auxiliares do Estado na persecução de atividades de conteúdo social </a:t>
            </a:r>
            <a:r>
              <a:rPr lang="pt-BR" sz="2800" dirty="0" smtClean="0">
                <a:latin typeface="Bahnschrift Condensed" panose="020B0502040204020203" pitchFamily="34" charset="0"/>
              </a:rPr>
              <a:t>relevante” </a:t>
            </a:r>
            <a:r>
              <a:rPr lang="pt-BR" sz="2800" dirty="0">
                <a:latin typeface="Bahnschrift Condensed" panose="020B0502040204020203" pitchFamily="34" charset="0"/>
              </a:rPr>
              <a:t>(</a:t>
            </a:r>
            <a:r>
              <a:rPr lang="pt-BR" sz="2800" dirty="0" smtClean="0">
                <a:latin typeface="Bahnschrift Condensed" panose="020B0502040204020203" pitchFamily="34" charset="0"/>
              </a:rPr>
              <a:t>Modesto,1997</a:t>
            </a:r>
            <a:r>
              <a:rPr lang="pt-BR" sz="2800" dirty="0">
                <a:latin typeface="Bahnschrift Condensed" panose="020B0502040204020203" pitchFamily="34" charset="0"/>
              </a:rPr>
              <a:t>, p</a:t>
            </a:r>
            <a:r>
              <a:rPr lang="pt-BR" sz="2800" dirty="0" smtClean="0">
                <a:latin typeface="Bahnschrift Condensed" panose="020B0502040204020203" pitchFamily="34" charset="0"/>
              </a:rPr>
              <a:t>. 31); e</a:t>
            </a:r>
          </a:p>
          <a:p>
            <a:pPr algn="just"/>
            <a:r>
              <a:rPr lang="pt-BR" sz="2800" dirty="0" smtClean="0">
                <a:latin typeface="Bahnschrift Condensed" panose="020B0502040204020203" pitchFamily="34" charset="0"/>
              </a:rPr>
              <a:t>“</a:t>
            </a:r>
            <a:r>
              <a:rPr lang="pt-BR" sz="2800" dirty="0" smtClean="0">
                <a:latin typeface="Bahnschrift Condensed" panose="020B0502040204020203" pitchFamily="34" charset="0"/>
              </a:rPr>
              <a:t>configura-se </a:t>
            </a:r>
            <a:r>
              <a:rPr lang="pt-BR" sz="2800" dirty="0" smtClean="0">
                <a:latin typeface="Bahnschrift Condensed" panose="020B0502040204020203" pitchFamily="34" charset="0"/>
              </a:rPr>
              <a:t>como organizações do Terceiro Setor as entidades de interesse social sem fins lucrativos, como as associações e fundações de direito privado [...] (Manual de Procedimentos para o Terceiro Setor, 2015</a:t>
            </a:r>
            <a:r>
              <a:rPr lang="pt-BR" sz="2800" dirty="0" smtClean="0">
                <a:latin typeface="Bahnschrift Condensed" panose="020B0502040204020203" pitchFamily="34" charset="0"/>
              </a:rPr>
              <a:t>, p</a:t>
            </a:r>
            <a:r>
              <a:rPr lang="pt-BR" sz="2800" dirty="0" smtClean="0">
                <a:latin typeface="Bahnschrift Condensed" panose="020B0502040204020203" pitchFamily="34" charset="0"/>
              </a:rPr>
              <a:t>. 26)”.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2EF25C87-B71B-48FC-89F5-EC4C9164E3C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9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566670"/>
            <a:ext cx="8911687" cy="9015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i="1" dirty="0" err="1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/>
            </a:r>
            <a:b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Escrituração de Parcerias Públicas</a:t>
            </a:r>
            <a:b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endParaRPr lang="pt-BR" dirty="0"/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83346" y="1661374"/>
            <a:ext cx="9118243" cy="399245"/>
          </a:xfrm>
        </p:spPr>
        <p:txBody>
          <a:bodyPr anchor="b"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Escrituração Contábil da Parceria Pública – Ativo / Passivo Compensado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graphicFrame>
        <p:nvGraphicFramePr>
          <p:cNvPr id="3" name="Espaço Reservado para Conteúdo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45033134"/>
              </p:ext>
            </p:extLst>
          </p:nvPr>
        </p:nvGraphicFramePr>
        <p:xfrm>
          <a:off x="2009105" y="2537139"/>
          <a:ext cx="4507606" cy="3026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3036"/>
                <a:gridCol w="1414570"/>
              </a:tblGrid>
              <a:tr h="882739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Registro</a:t>
                      </a:r>
                      <a:r>
                        <a:rPr lang="pt-BR" baseline="0" dirty="0" smtClean="0">
                          <a:latin typeface="Bahnschrift Condensed" panose="020B0502040204020203" pitchFamily="34" charset="0"/>
                        </a:rPr>
                        <a:t> INICIAL da celebração</a:t>
                      </a:r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 da Parceria Pública  (Compensado)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82739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D</a:t>
                      </a:r>
                      <a:r>
                        <a:rPr lang="pt-BR" baseline="0" dirty="0" smtClean="0">
                          <a:latin typeface="Bahnschrift Condensed" panose="020B0502040204020203" pitchFamily="34" charset="0"/>
                        </a:rPr>
                        <a:t> – Parceria Pública celebrada - TC nº 10/2018 (Ativo Compensado)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R$ 30</a:t>
                      </a:r>
                      <a:r>
                        <a:rPr lang="pt-BR" baseline="0" dirty="0" smtClean="0">
                          <a:latin typeface="Bahnschrift Condensed" panose="020B0502040204020203" pitchFamily="34" charset="0"/>
                        </a:rPr>
                        <a:t> milhões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</a:tr>
              <a:tr h="1261056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C</a:t>
                      </a:r>
                      <a:r>
                        <a:rPr lang="pt-BR" baseline="0" dirty="0" smtClean="0">
                          <a:latin typeface="Bahnschrift Condensed" panose="020B0502040204020203" pitchFamily="34" charset="0"/>
                        </a:rPr>
                        <a:t> – Parceria Pública celebrada a executar - TC nº 10/2018</a:t>
                      </a:r>
                    </a:p>
                    <a:p>
                      <a:r>
                        <a:rPr lang="pt-BR" baseline="0" dirty="0" smtClean="0">
                          <a:latin typeface="Bahnschrift Condensed" panose="020B0502040204020203" pitchFamily="34" charset="0"/>
                        </a:rPr>
                        <a:t> (Passivo Compensado)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R$ 30  milhões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30</a:t>
            </a:fld>
            <a:endParaRPr lang="pt-BR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21092565"/>
              </p:ext>
            </p:extLst>
          </p:nvPr>
        </p:nvGraphicFramePr>
        <p:xfrm>
          <a:off x="6722772" y="2546350"/>
          <a:ext cx="4417454" cy="3030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727"/>
                <a:gridCol w="2208727"/>
              </a:tblGrid>
              <a:tr h="408881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Reconhecimento</a:t>
                      </a:r>
                      <a:r>
                        <a:rPr lang="pt-BR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da EXECUÇÃO (Compensado)</a:t>
                      </a:r>
                      <a:endParaRPr lang="pt-BR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1066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D</a:t>
                      </a:r>
                      <a:r>
                        <a:rPr lang="pt-BR" baseline="0" dirty="0" smtClean="0">
                          <a:latin typeface="Bahnschrift Condensed" panose="020B0502040204020203" pitchFamily="34" charset="0"/>
                        </a:rPr>
                        <a:t> – Parceria Pública executada - TC nº 10/2018 (redutora do Passivo Compensado)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R$ 200.000,00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</a:tr>
              <a:tr h="131066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C</a:t>
                      </a:r>
                      <a:r>
                        <a:rPr lang="pt-BR" baseline="0" dirty="0" smtClean="0">
                          <a:latin typeface="Bahnschrift Condensed" panose="020B0502040204020203" pitchFamily="34" charset="0"/>
                        </a:rPr>
                        <a:t> – Execução de Parceria Pública  Acumulada – TC nº 10/2018 (redutora do Ativo Compensado)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R$ 200,000,00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Conector de seta reta 8"/>
          <p:cNvCxnSpPr/>
          <p:nvPr/>
        </p:nvCxnSpPr>
        <p:spPr>
          <a:xfrm>
            <a:off x="4224270" y="3786389"/>
            <a:ext cx="2511381" cy="7598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4224270" y="3528811"/>
            <a:ext cx="2601533" cy="12106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50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592427"/>
            <a:ext cx="8911687" cy="92727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i="1" dirty="0" err="1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/>
            </a:r>
            <a:b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Escrituração de Parcerias Públicas</a:t>
            </a:r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endParaRPr lang="pt-BR" dirty="0"/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12890" y="1661374"/>
            <a:ext cx="9684914" cy="399245"/>
          </a:xfrm>
        </p:spPr>
        <p:txBody>
          <a:bodyPr anchor="b"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Escrituração Contábil do Recebimento do Recursos Financeiro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31</a:t>
            </a:fld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1285567"/>
              </p:ext>
            </p:extLst>
          </p:nvPr>
        </p:nvGraphicFramePr>
        <p:xfrm>
          <a:off x="6903076" y="2234750"/>
          <a:ext cx="4301544" cy="1394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990"/>
                <a:gridCol w="1479554"/>
              </a:tblGrid>
              <a:tr h="450805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Reconhecimento ATRASADO do</a:t>
                      </a:r>
                      <a:r>
                        <a:rPr lang="pt-BR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Repasse</a:t>
                      </a:r>
                      <a:endParaRPr lang="pt-BR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3336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D</a:t>
                      </a:r>
                      <a:r>
                        <a:rPr lang="pt-BR" baseline="0" dirty="0" smtClean="0">
                          <a:latin typeface="Bahnschrift Condensed" panose="020B0502040204020203" pitchFamily="34" charset="0"/>
                        </a:rPr>
                        <a:t> – BRB C/C nº 0001 - TC nº 10/2018 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R$ 200.000,00</a:t>
                      </a:r>
                    </a:p>
                  </a:txBody>
                  <a:tcPr/>
                </a:tc>
              </a:tr>
              <a:tr h="450805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C – A</a:t>
                      </a:r>
                      <a:r>
                        <a:rPr lang="pt-BR" baseline="0" dirty="0" smtClean="0">
                          <a:latin typeface="Bahnschrift Condensed" panose="020B0502040204020203" pitchFamily="34" charset="0"/>
                        </a:rPr>
                        <a:t> receber - TC nº 10/2018 (AC) 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R$ 200.000,00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Espaço Reservado para Conteúdo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46902004"/>
              </p:ext>
            </p:extLst>
          </p:nvPr>
        </p:nvGraphicFramePr>
        <p:xfrm>
          <a:off x="2073499" y="2240925"/>
          <a:ext cx="4687909" cy="138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29"/>
                <a:gridCol w="1411280"/>
              </a:tblGrid>
              <a:tr h="441975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Reconhecimento ANTECIPADO do</a:t>
                      </a:r>
                      <a:r>
                        <a:rPr lang="pt-BR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Repasse</a:t>
                      </a:r>
                      <a:endParaRPr lang="pt-BR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77404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D</a:t>
                      </a:r>
                      <a:r>
                        <a:rPr lang="pt-BR" baseline="0" dirty="0" smtClean="0">
                          <a:latin typeface="Bahnschrift Condensed" panose="020B0502040204020203" pitchFamily="34" charset="0"/>
                        </a:rPr>
                        <a:t> – BRB C/C nº 0001 - TC nº 10/2018 (AC)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R$ 400.000,00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</a:tr>
              <a:tr h="469392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C - </a:t>
                      </a:r>
                      <a:r>
                        <a:rPr lang="pt-BR" baseline="0" dirty="0" smtClean="0">
                          <a:latin typeface="Bahnschrift Condensed" panose="020B0502040204020203" pitchFamily="34" charset="0"/>
                        </a:rPr>
                        <a:t>TC nº 10/2018 a executar (PC) 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R$ 400.000,00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040730"/>
              </p:ext>
            </p:extLst>
          </p:nvPr>
        </p:nvGraphicFramePr>
        <p:xfrm>
          <a:off x="2125015" y="4567708"/>
          <a:ext cx="4649273" cy="1420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561"/>
                <a:gridCol w="210037"/>
                <a:gridCol w="1529675"/>
              </a:tblGrid>
              <a:tr h="473656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Reconhecimento da Despesa</a:t>
                      </a:r>
                      <a:endParaRPr lang="pt-BR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73656">
                <a:tc gridSpan="2">
                  <a:txBody>
                    <a:bodyPr/>
                    <a:lstStyle/>
                    <a:p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D</a:t>
                      </a:r>
                      <a:r>
                        <a:rPr lang="pt-BR" baseline="0" dirty="0" smtClean="0">
                          <a:latin typeface="Bahnschrift Condensed" panose="020B0502040204020203" pitchFamily="34" charset="0"/>
                        </a:rPr>
                        <a:t> – Despesa – TC nº 10/2018 (D)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R$ 200.000,00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</a:tr>
              <a:tr h="473656">
                <a:tc gridSpan="2">
                  <a:txBody>
                    <a:bodyPr/>
                    <a:lstStyle/>
                    <a:p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C</a:t>
                      </a:r>
                      <a:r>
                        <a:rPr lang="pt-BR" baseline="0" dirty="0" smtClean="0">
                          <a:latin typeface="Bahnschrift Condensed" panose="020B0502040204020203" pitchFamily="34" charset="0"/>
                        </a:rPr>
                        <a:t> – Bancos BRB (AC) / A pagar (PC)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R$ 200.000,00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19697" y="3964546"/>
            <a:ext cx="9684914" cy="399245"/>
          </a:xfrm>
        </p:spPr>
        <p:txBody>
          <a:bodyPr anchor="b"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Escrituração Contábil da Despesa e da Receita – Princípio da Competência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120615"/>
              </p:ext>
            </p:extLst>
          </p:nvPr>
        </p:nvGraphicFramePr>
        <p:xfrm>
          <a:off x="6941714" y="4554826"/>
          <a:ext cx="4250028" cy="141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710"/>
                <a:gridCol w="1398318"/>
              </a:tblGrid>
              <a:tr h="380788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Reconhecimento</a:t>
                      </a:r>
                      <a:r>
                        <a:rPr lang="pt-BR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da Receita</a:t>
                      </a:r>
                      <a:endParaRPr lang="pt-BR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57249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D</a:t>
                      </a:r>
                      <a:r>
                        <a:rPr lang="pt-BR" baseline="0" dirty="0" smtClean="0">
                          <a:latin typeface="Bahnschrift Condensed" panose="020B0502040204020203" pitchFamily="34" charset="0"/>
                        </a:rPr>
                        <a:t> – TC nº 10/2018 a executar (PC) /     A receber - TC nº 10/2018 (AC)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R$ 200.000,00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</a:tr>
              <a:tr h="380788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C</a:t>
                      </a:r>
                      <a:r>
                        <a:rPr lang="pt-BR" baseline="0" dirty="0" smtClean="0">
                          <a:latin typeface="Bahnschrift Condensed" panose="020B0502040204020203" pitchFamily="34" charset="0"/>
                        </a:rPr>
                        <a:t> – Receitas – TC nº 10/2018 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latin typeface="Bahnschrift Condensed" panose="020B0502040204020203" pitchFamily="34" charset="0"/>
                        </a:rPr>
                        <a:t>R$ 200.000,00</a:t>
                      </a:r>
                      <a:endParaRPr lang="pt-BR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Conector de seta reta 8"/>
          <p:cNvCxnSpPr/>
          <p:nvPr/>
        </p:nvCxnSpPr>
        <p:spPr>
          <a:xfrm>
            <a:off x="7225048" y="2975020"/>
            <a:ext cx="592428" cy="2402177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3374265" y="5377197"/>
            <a:ext cx="3554569" cy="379659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3850783" y="3515932"/>
            <a:ext cx="3425780" cy="1558344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81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8198" y="631064"/>
            <a:ext cx="8409903" cy="96591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i="1" dirty="0" err="1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/>
            </a:r>
            <a:b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Conformidade </a:t>
            </a:r>
            <a:r>
              <a:rPr lang="pt-BR" sz="27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Contábil - </a:t>
            </a: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Reavaliação de Ativo Imobilizado</a:t>
            </a:r>
            <a:r>
              <a:rPr lang="pt-BR" sz="2400" dirty="0">
                <a:solidFill>
                  <a:schemeClr val="tx1"/>
                </a:solidFill>
                <a:latin typeface="Bahnschrift Condensed" panose="020B0502040204020203" pitchFamily="34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Bahnschrift Condensed" panose="020B0502040204020203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endParaRPr lang="pt-BR" sz="27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318197" y="1803042"/>
            <a:ext cx="8409904" cy="4121239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anchor="t">
            <a:normAutofit/>
          </a:bodyPr>
          <a:lstStyle/>
          <a:p>
            <a:pPr marL="343080" lvl="1" indent="-342720" algn="just">
              <a:buClr>
                <a:srgbClr val="A53010"/>
              </a:buClr>
            </a:pPr>
            <a:r>
              <a:rPr lang="pt-BR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p</a:t>
            </a:r>
            <a:r>
              <a:rPr lang="pt-BR" sz="24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ossibilidade </a:t>
            </a:r>
            <a:r>
              <a:rPr lang="pt-BR" sz="24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restritiva;</a:t>
            </a:r>
            <a:endParaRPr lang="pt-BR" sz="14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lvl="1" indent="-342720" algn="just">
              <a:buClr>
                <a:srgbClr val="A53010"/>
              </a:buClr>
            </a:pPr>
            <a:r>
              <a:rPr lang="pt-BR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a</a:t>
            </a:r>
            <a:r>
              <a:rPr lang="pt-BR" sz="24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pós </a:t>
            </a:r>
            <a:r>
              <a:rPr lang="pt-BR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a convergência aos padrões internacionais - em regra, exige-se permissão em lei (NBC TG 27, itens 31, 34 e 36); </a:t>
            </a:r>
            <a:endParaRPr lang="pt-BR" sz="14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</a:endParaRPr>
          </a:p>
          <a:p>
            <a:pPr algn="just"/>
            <a:r>
              <a:rPr lang="pt-BR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Custo Atribuído (</a:t>
            </a:r>
            <a:r>
              <a:rPr lang="pt-BR" sz="2400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deemed</a:t>
            </a:r>
            <a:r>
              <a:rPr lang="pt-BR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 </a:t>
            </a:r>
            <a:r>
              <a:rPr lang="pt-BR" sz="2400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cost</a:t>
            </a:r>
            <a:r>
              <a:rPr lang="pt-BR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) – quando da adoção inicial da NBC TG 27, permitiu-se o ajuste do valor contábil dos bens ao valor justo (ITG 10, itens 21 a 29 e NBC TG 27, itens 31, 34 e 36</a:t>
            </a:r>
            <a:r>
              <a:rPr lang="pt-BR" sz="24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); e</a:t>
            </a:r>
            <a:endParaRPr lang="pt-BR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</a:endParaRPr>
          </a:p>
          <a:p>
            <a:pPr algn="just"/>
            <a:r>
              <a:rPr lang="pt-BR" sz="2400" b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Valor </a:t>
            </a:r>
            <a:r>
              <a:rPr lang="pt-BR" sz="2400" b="1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Justo </a:t>
            </a:r>
            <a:r>
              <a:rPr lang="pt-BR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é o preço que seria recebido pela venda de um ativo ou que seria pago </a:t>
            </a:r>
            <a:r>
              <a:rPr lang="pt-BR" sz="24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pela transferência </a:t>
            </a:r>
            <a:r>
              <a:rPr lang="pt-BR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de um passivo em uma transação não forçada entre participantes do mercado na data de </a:t>
            </a:r>
            <a:r>
              <a:rPr lang="pt-BR" sz="24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/>
              </a:rPr>
              <a:t>mensuração (NBC TG 01, item 6).</a:t>
            </a:r>
            <a:endParaRPr lang="pt-BR" sz="2400" dirty="0" smtClean="0"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Bahnschrift Condensed" panose="020B0502040204020203" pitchFamily="34" charset="0"/>
            </a:endParaRPr>
          </a:p>
          <a:p>
            <a:pPr lvl="1" algn="just"/>
            <a:endParaRPr lang="pt-BR" sz="2400" dirty="0"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5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777" y="579548"/>
            <a:ext cx="7134896" cy="95303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Os principais aspectos de </a:t>
            </a:r>
            <a:r>
              <a:rPr lang="pt-BR" i="1" dirty="0" err="1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/>
            </a:r>
            <a:br>
              <a:rPr lang="pt-BR" i="1" dirty="0" smtClean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Conformidade </a:t>
            </a:r>
            <a:r>
              <a:rPr lang="pt-BR" sz="27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Contábil - </a:t>
            </a: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Reavaliação de Ativo Imobilizado</a:t>
            </a:r>
            <a:b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/>
            </a:r>
            <a:br>
              <a:rPr lang="pt-BR" sz="2700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endParaRPr lang="pt-BR" sz="2700" dirty="0">
              <a:solidFill>
                <a:srgbClr val="C00000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000777" y="1931831"/>
            <a:ext cx="7134896" cy="3709115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anchor="t">
            <a:normAutofit/>
          </a:bodyPr>
          <a:lstStyle/>
          <a:p>
            <a:pPr marL="343080" lvl="1" indent="-342720" algn="just">
              <a:buClr>
                <a:srgbClr val="A53010"/>
              </a:buClr>
            </a:pPr>
            <a:endParaRPr lang="pt-BR" sz="2400" spc="-1" dirty="0" smtClean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Bahnschrift Condensed" panose="020B0502040204020203" pitchFamily="34" charset="0"/>
            </a:endParaRPr>
          </a:p>
          <a:p>
            <a:pPr marL="343080" lvl="1" indent="-342720" algn="just">
              <a:buClr>
                <a:srgbClr val="A53010"/>
              </a:buClr>
            </a:pPr>
            <a:r>
              <a:rPr lang="pt-BR" sz="24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 panose="020B0502040204020203" pitchFamily="34" charset="0"/>
              </a:rPr>
              <a:t>Entidades </a:t>
            </a:r>
            <a:r>
              <a:rPr lang="pt-BR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 panose="020B0502040204020203" pitchFamily="34" charset="0"/>
              </a:rPr>
              <a:t>sem fins lucrativos: </a:t>
            </a:r>
            <a:endParaRPr lang="pt-BR" sz="2400" spc="-1" dirty="0" smtClean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Bahnschrift Condensed" panose="020B0502040204020203" pitchFamily="34" charset="0"/>
            </a:endParaRPr>
          </a:p>
          <a:p>
            <a:pPr marL="743130" lvl="2" indent="-342720" algn="just">
              <a:buClr>
                <a:srgbClr val="A53010"/>
              </a:buClr>
            </a:pPr>
            <a:r>
              <a:rPr lang="pt-BR" sz="24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 panose="020B0502040204020203" pitchFamily="34" charset="0"/>
              </a:rPr>
              <a:t>permitiu-se </a:t>
            </a:r>
            <a:r>
              <a:rPr lang="pt-BR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 panose="020B0502040204020203" pitchFamily="34" charset="0"/>
              </a:rPr>
              <a:t>a adoção do Custo Atribuído (</a:t>
            </a:r>
            <a:r>
              <a:rPr lang="pt-BR" sz="2400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 panose="020B0502040204020203" pitchFamily="34" charset="0"/>
              </a:rPr>
              <a:t>deemed</a:t>
            </a:r>
            <a:r>
              <a:rPr lang="pt-BR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 panose="020B0502040204020203" pitchFamily="34" charset="0"/>
              </a:rPr>
              <a:t> </a:t>
            </a:r>
            <a:r>
              <a:rPr lang="pt-BR" sz="2400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 panose="020B0502040204020203" pitchFamily="34" charset="0"/>
              </a:rPr>
              <a:t>cost</a:t>
            </a:r>
            <a:r>
              <a:rPr lang="pt-BR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 panose="020B0502040204020203" pitchFamily="34" charset="0"/>
              </a:rPr>
              <a:t>) previsto na ITG 10, quando da adoção da ITG 2002, da NBC TG 1000 ou das Normas Completas – IFRS (ITG 2002, item 21</a:t>
            </a:r>
            <a:r>
              <a:rPr lang="pt-BR" sz="24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 panose="020B0502040204020203" pitchFamily="34" charset="0"/>
              </a:rPr>
              <a:t>); e</a:t>
            </a:r>
            <a:endParaRPr lang="pt-BR" sz="24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Bahnschrift Condensed" panose="020B0502040204020203" pitchFamily="34" charset="0"/>
            </a:endParaRPr>
          </a:p>
          <a:p>
            <a:pPr marL="743040" lvl="1" indent="-285480" algn="just">
              <a:buClr>
                <a:srgbClr val="A53010"/>
              </a:buClr>
            </a:pPr>
            <a:r>
              <a:rPr lang="pt-BR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 panose="020B0502040204020203" pitchFamily="34" charset="0"/>
              </a:rPr>
              <a:t>r</a:t>
            </a:r>
            <a:r>
              <a:rPr lang="pt-BR" sz="24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 panose="020B0502040204020203" pitchFamily="34" charset="0"/>
              </a:rPr>
              <a:t>elatório (laudo</a:t>
            </a:r>
            <a:r>
              <a:rPr lang="pt-BR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 panose="020B0502040204020203" pitchFamily="34" charset="0"/>
              </a:rPr>
              <a:t>) de avaliação fundamentado: (ITG 10, item </a:t>
            </a:r>
            <a:r>
              <a:rPr lang="pt-BR" sz="24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 panose="020B0502040204020203" pitchFamily="34" charset="0"/>
              </a:rPr>
              <a:t>34, </a:t>
            </a:r>
            <a:r>
              <a:rPr lang="pt-BR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 panose="020B0502040204020203" pitchFamily="34" charset="0"/>
              </a:rPr>
              <a:t>e Lei nº 6.404/76, art. 8º, §1º</a:t>
            </a:r>
            <a:r>
              <a:rPr lang="pt-BR" sz="24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Bahnschrift Condensed" panose="020B0502040204020203" pitchFamily="34" charset="0"/>
              </a:rPr>
              <a:t>).</a:t>
            </a:r>
            <a:endParaRPr lang="pt-BR" sz="24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Bahnschrift Condensed" panose="020B0502040204020203" pitchFamily="34" charset="0"/>
            </a:endParaRPr>
          </a:p>
          <a:p>
            <a:pPr marL="343080" lvl="1" indent="-342720" algn="just">
              <a:buClr>
                <a:srgbClr val="A53010"/>
              </a:buClr>
            </a:pPr>
            <a:endParaRPr lang="pt-BR" sz="24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Bahnschrift Condensed" panose="020B0502040204020203" pitchFamily="34" charset="0"/>
            </a:endParaRPr>
          </a:p>
          <a:p>
            <a:pPr lvl="1" algn="just"/>
            <a:endParaRPr lang="pt-BR" sz="2400" dirty="0">
              <a:latin typeface="Bahnschrift Condensed" panose="020B0502040204020203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Bahnschrift Condensed" panose="020B0502040204020203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9105" y="631065"/>
            <a:ext cx="9495508" cy="1107583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 relação entre o Terceiro Setor e o Ministério Público: os principais aspectos de </a:t>
            </a:r>
            <a:r>
              <a:rPr lang="pt-BR" sz="3200" i="1" dirty="0" err="1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048737" cy="254143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48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?</a:t>
            </a:r>
            <a:endParaRPr lang="pt-BR" sz="48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  <a:p>
            <a:pPr marL="0" indent="0" algn="ctr">
              <a:buNone/>
            </a:pPr>
            <a:endParaRPr lang="pt-BR" sz="4800" dirty="0" smtClean="0">
              <a:solidFill>
                <a:schemeClr val="tx1"/>
              </a:solidFill>
              <a:latin typeface="Bahnschrift Condensed" panose="020B0502040204020203" pitchFamily="34" charset="0"/>
            </a:endParaRPr>
          </a:p>
          <a:p>
            <a:pPr marL="0" indent="0" algn="ctr">
              <a:buNone/>
            </a:pPr>
            <a:r>
              <a:rPr lang="pt-BR" sz="48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Perguntas</a:t>
            </a:r>
            <a:endParaRPr lang="pt-BR" sz="48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34</a:t>
            </a:fld>
            <a:endParaRPr lang="pt-BR"/>
          </a:p>
        </p:txBody>
      </p:sp>
      <p:sp>
        <p:nvSpPr>
          <p:cNvPr id="7" name="Rosto feliz 6"/>
          <p:cNvSpPr/>
          <p:nvPr/>
        </p:nvSpPr>
        <p:spPr>
          <a:xfrm>
            <a:off x="6188577" y="3043706"/>
            <a:ext cx="753136" cy="721217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81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4260" y="528035"/>
            <a:ext cx="8487178" cy="1094704"/>
          </a:xfrm>
        </p:spPr>
        <p:txBody>
          <a:bodyPr>
            <a:noAutofit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 relação entre o Terceiro Setor e o Ministério Público: os principais aspectos de </a:t>
            </a:r>
            <a:r>
              <a:rPr lang="pt-BR" i="1" dirty="0" err="1">
                <a:solidFill>
                  <a:srgbClr val="C00000"/>
                </a:solidFill>
                <a:latin typeface="Bahnschrift Condensed" panose="020B0502040204020203" pitchFamily="34" charset="0"/>
                <a:ea typeface="Verdana" panose="020B0604030504040204" pitchFamily="34" charset="0"/>
              </a:rPr>
              <a:t>Accountability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5769" y="1944710"/>
            <a:ext cx="9285668" cy="4082604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Bahnschrift Condensed" panose="020B0502040204020203" pitchFamily="34" charset="0"/>
              </a:rPr>
              <a:t>Promotoria de Justiça de Tutela de Fundações e Entidades de Interesse Social – PJFEIS</a:t>
            </a:r>
          </a:p>
          <a:p>
            <a:r>
              <a:rPr lang="pt-BR" sz="2400" dirty="0" smtClean="0">
                <a:latin typeface="Bahnschrift Condensed" panose="020B0502040204020203" pitchFamily="34" charset="0"/>
              </a:rPr>
              <a:t>Tel.: 3343-9909 / 3343-9697 / 3343-6088</a:t>
            </a:r>
          </a:p>
          <a:p>
            <a:r>
              <a:rPr lang="pt-BR" sz="2400" dirty="0" smtClean="0">
                <a:latin typeface="Bahnschrift Condensed" panose="020B0502040204020203" pitchFamily="34" charset="0"/>
              </a:rPr>
              <a:t>E-mail: </a:t>
            </a:r>
            <a:r>
              <a:rPr lang="pt-BR" sz="2400" dirty="0" smtClean="0">
                <a:latin typeface="Bahnschrift Condensed" panose="020B0502040204020203" pitchFamily="34" charset="0"/>
                <a:hlinkClick r:id="rId2"/>
              </a:rPr>
              <a:t>pjfeis@mpdft.mp.br</a:t>
            </a:r>
            <a:r>
              <a:rPr lang="pt-BR" sz="2400" dirty="0" smtClean="0">
                <a:latin typeface="Bahnschrift Condensed" panose="020B0502040204020203" pitchFamily="34" charset="0"/>
              </a:rPr>
              <a:t>              /            E-mail: </a:t>
            </a:r>
            <a:r>
              <a:rPr lang="pt-BR" sz="2400" dirty="0" smtClean="0">
                <a:latin typeface="Bahnschrift Condensed" panose="020B0502040204020203" pitchFamily="34" charset="0"/>
                <a:hlinkClick r:id="rId3"/>
              </a:rPr>
              <a:t>vilson.magalhaes@mpdft.mp.br</a:t>
            </a:r>
            <a:endParaRPr lang="pt-BR" sz="2400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Bahnschrift Condensed" panose="020B0502040204020203" pitchFamily="34" charset="0"/>
              </a:rPr>
              <a:t>Os slides estarão disponíveis em:</a:t>
            </a:r>
          </a:p>
          <a:p>
            <a:pPr marL="0" indent="0">
              <a:buNone/>
            </a:pPr>
            <a:r>
              <a:rPr lang="pt-BR" sz="2200" dirty="0" smtClean="0">
                <a:latin typeface="Bahnschrift Condensed" panose="020B0502040204020203" pitchFamily="34" charset="0"/>
                <a:hlinkClick r:id="rId4"/>
              </a:rPr>
              <a:t>www.mpdft.mp.br/portal/index.php/conhecampdft-menu/promotorias-justica-menu/pjfeis-menu</a:t>
            </a:r>
            <a:endParaRPr lang="pt-BR" sz="2200" dirty="0" smtClean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Bahnschrift Condensed" panose="020B0502040204020203" pitchFamily="34" charset="0"/>
              </a:rPr>
              <a:t> Muito obrigado !</a:t>
            </a:r>
          </a:p>
          <a:p>
            <a:pPr marL="0" indent="0">
              <a:buNone/>
            </a:pPr>
            <a:endParaRPr lang="pt-BR" sz="2400" dirty="0">
              <a:latin typeface="Bahnschrift Condensed" panose="020B0502040204020203" pitchFamily="34" charset="0"/>
            </a:endParaRPr>
          </a:p>
          <a:p>
            <a:pPr algn="ctr"/>
            <a:r>
              <a:rPr lang="pt-BR" sz="2400" i="1" dirty="0" smtClean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“As </a:t>
            </a:r>
            <a:r>
              <a:rPr lang="pt-BR" sz="2400" i="1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mãos preguiçosas empobrecem o homem, porém as mãos diligentes lhe trazem </a:t>
            </a:r>
            <a:r>
              <a:rPr lang="pt-BR" sz="2400" i="1" dirty="0" smtClean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riqueza” (Provérbios 10:4)</a:t>
            </a:r>
            <a:endParaRPr lang="pt-BR" sz="2400" i="1" dirty="0" smtClean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5C87-B71B-48FC-89F5-EC4C9164E3C6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35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1579" y="459124"/>
            <a:ext cx="10322957" cy="481526"/>
          </a:xfrm>
          <a:ln>
            <a:noFill/>
          </a:ln>
        </p:spPr>
        <p:txBody>
          <a:bodyPr anchor="ctr">
            <a:normAutofit fontScale="90000"/>
          </a:bodyPr>
          <a:lstStyle/>
          <a:p>
            <a:pPr algn="ctr"/>
            <a:r>
              <a:rPr lang="pt-BR" sz="32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Terceiro Setor: características básicas</a:t>
            </a:r>
            <a:endParaRPr lang="pt-BR" sz="3200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11579" y="1116440"/>
            <a:ext cx="5083518" cy="365125"/>
          </a:xfrm>
        </p:spPr>
        <p:txBody>
          <a:bodyPr anchor="ctr">
            <a:noAutofit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Associações Privadas 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311579" y="1657354"/>
            <a:ext cx="4883159" cy="4421474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área 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de 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atuação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: fins não econômicos (art. 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53 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do CC/02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);</a:t>
            </a:r>
          </a:p>
          <a:p>
            <a:pPr algn="just"/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a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s 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finalidades sociais devem ser lícitas e servir ao interesse geral e ao bem comum:</a:t>
            </a:r>
          </a:p>
          <a:p>
            <a:pPr lvl="1" algn="just"/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a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ssistência social, educação, saúde, cultura, esporte (direitos sociais básicos).</a:t>
            </a:r>
          </a:p>
          <a:p>
            <a:pPr algn="just"/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constituição </a:t>
            </a:r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j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urídica 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ocorre por aprovação (em </a:t>
            </a:r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assembleia 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geral) da minuta do estatuto social, eleição dos membros dos órgãos internos e definição da sede da entidade; após, registro do estatuto no cartório de pessoas jurídicas;</a:t>
            </a:r>
            <a:endParaRPr lang="pt-BR" sz="2200" dirty="0" smtClean="0">
              <a:latin typeface="Bahnschrift Condensed" panose="020B0502040204020203" pitchFamily="34" charset="0"/>
            </a:endParaRPr>
          </a:p>
          <a:p>
            <a:endParaRPr lang="pt-BR" dirty="0">
              <a:latin typeface="Bahnschrift Condensed" panose="020B0502040204020203" pitchFamily="34" charset="0"/>
            </a:endParaRPr>
          </a:p>
          <a:p>
            <a:endParaRPr lang="pt-BR" sz="1800" dirty="0">
              <a:latin typeface="Bahnschrift Condensed" panose="020B0502040204020203" pitchFamily="34" charset="0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537960" y="1116440"/>
            <a:ext cx="5096576" cy="365124"/>
          </a:xfrm>
        </p:spPr>
        <p:txBody>
          <a:bodyPr anchor="ctr">
            <a:noAutofit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Fundações Privadas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395098" y="1657354"/>
            <a:ext cx="5239440" cy="4421474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área </a:t>
            </a:r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de 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atuação</a:t>
            </a:r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: 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as finalidades sociais encontram-se previstas no art. 62, §único, do CC/02: </a:t>
            </a:r>
            <a:endParaRPr lang="pt-BR" sz="22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  <a:p>
            <a:pPr lvl="1" algn="just"/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assistência </a:t>
            </a:r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social, educação, saúde, cultura, 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patrimônio histórico, pesquisa científica, dir. humanos, atividades religiosas, etc.</a:t>
            </a:r>
            <a:endParaRPr lang="pt-BR" sz="22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  <a:p>
            <a:pPr algn="just"/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c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onstituição jurídica 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(art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. 62 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do CC/02) ocorre por manifestação de vontade do instituidor (com </a:t>
            </a:r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destaque 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patrimonial) – mediante escritura pública ou testamento, lavrados e cartório de notas  e registrados com  o estatuto social no </a:t>
            </a:r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cartório de pessoas 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jurídicas; </a:t>
            </a:r>
          </a:p>
          <a:p>
            <a:pPr marL="0" indent="0">
              <a:buNone/>
            </a:pPr>
            <a:endParaRPr lang="pt-BR" sz="2200" dirty="0" smtClean="0">
              <a:latin typeface="Bahnschrift Condensed" panose="020B0502040204020203" pitchFamily="34" charset="0"/>
            </a:endParaRPr>
          </a:p>
          <a:p>
            <a:endParaRPr lang="pt-BR" sz="2200" dirty="0" smtClean="0">
              <a:latin typeface="Bahnschrift Condensed" panose="020B0502040204020203" pitchFamily="34" charset="0"/>
            </a:endParaRPr>
          </a:p>
          <a:p>
            <a:endParaRPr lang="pt-BR" sz="2200" dirty="0">
              <a:latin typeface="Bahnschrift Condensed" panose="020B0502040204020203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2EF25C87-B71B-48FC-89F5-EC4C9164E3C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17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1580" y="613665"/>
            <a:ext cx="10322956" cy="539241"/>
          </a:xfrm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pt-BR" sz="32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Terceiro Setor: </a:t>
            </a:r>
            <a:r>
              <a:rPr lang="pt-BR" sz="32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características básicas</a:t>
            </a:r>
            <a:endParaRPr lang="pt-BR" sz="3200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9411" y="1481069"/>
            <a:ext cx="5083518" cy="482711"/>
          </a:xfrm>
        </p:spPr>
        <p:txBody>
          <a:bodyPr>
            <a:noAutofit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Associações Privadas 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99411" y="2137894"/>
            <a:ext cx="5083518" cy="3928056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o</a:t>
            </a:r>
            <a:r>
              <a:rPr lang="pt-BR" sz="2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s atos </a:t>
            </a:r>
            <a:r>
              <a:rPr lang="pt-BR" sz="24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registrados no Cartório de Registro de Pessoas Jurídicas;</a:t>
            </a:r>
          </a:p>
          <a:p>
            <a:pPr algn="just"/>
            <a:r>
              <a:rPr lang="pt-BR" sz="24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o</a:t>
            </a:r>
            <a:r>
              <a:rPr lang="pt-BR" sz="2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rigens </a:t>
            </a:r>
            <a:r>
              <a:rPr lang="pt-BR" sz="2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dos Recursos Financeiros: </a:t>
            </a:r>
          </a:p>
          <a:p>
            <a:pPr lvl="1" algn="just"/>
            <a:r>
              <a:rPr lang="pt-BR" sz="2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Privados: doações de PF/PJ, eventos diversos, atividades econômicas; e</a:t>
            </a:r>
          </a:p>
          <a:p>
            <a:pPr lvl="1" algn="just"/>
            <a:r>
              <a:rPr lang="pt-BR" sz="2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Públicos: Parcerias </a:t>
            </a:r>
            <a:r>
              <a:rPr lang="pt-BR" sz="24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P</a:t>
            </a:r>
            <a:r>
              <a:rPr lang="pt-BR" sz="2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úblicas (Lei nº 13.019/14; Lei nº 9.790/99; Lei nº 9.637/98); patrocínios, recursos VEPMA e CEMA.</a:t>
            </a:r>
          </a:p>
          <a:p>
            <a:endParaRPr lang="pt-BR" sz="2400" dirty="0" smtClean="0">
              <a:solidFill>
                <a:schemeClr val="tx1"/>
              </a:solidFill>
              <a:latin typeface="Bahnschrift Condensed" panose="020B0502040204020203" pitchFamily="34" charset="0"/>
            </a:endParaRPr>
          </a:p>
          <a:p>
            <a:endParaRPr lang="pt-BR" sz="2400" dirty="0" smtClean="0">
              <a:latin typeface="Bahnschrift Condensed" panose="020B0502040204020203" pitchFamily="34" charset="0"/>
            </a:endParaRPr>
          </a:p>
          <a:p>
            <a:endParaRPr lang="pt-BR" dirty="0">
              <a:latin typeface="Bahnschrift Condensed" panose="020B0502040204020203" pitchFamily="34" charset="0"/>
            </a:endParaRPr>
          </a:p>
          <a:p>
            <a:endParaRPr lang="pt-BR" sz="1800" dirty="0">
              <a:latin typeface="Bahnschrift Condensed" panose="020B0502040204020203" pitchFamily="34" charset="0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537959" y="1481068"/>
            <a:ext cx="5096577" cy="482711"/>
          </a:xfrm>
        </p:spPr>
        <p:txBody>
          <a:bodyPr anchor="ctr">
            <a:noAutofit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Fundações Privadas</a:t>
            </a:r>
            <a:endParaRPr lang="pt-BR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537960" y="2137896"/>
            <a:ext cx="5096577" cy="3928054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o</a:t>
            </a:r>
            <a:r>
              <a:rPr lang="pt-BR" sz="2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s a</a:t>
            </a:r>
            <a:r>
              <a:rPr lang="pt-BR" sz="2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tos </a:t>
            </a:r>
            <a:r>
              <a:rPr lang="pt-BR" sz="24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registrados no Cartório de Registro de Pessoas Jurídicas;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origens </a:t>
            </a:r>
            <a:r>
              <a:rPr lang="pt-BR" sz="2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dos Recursos Financeiros: </a:t>
            </a:r>
          </a:p>
          <a:p>
            <a:pPr lvl="1" algn="just"/>
            <a:r>
              <a:rPr lang="pt-BR" sz="2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Privados</a:t>
            </a:r>
            <a:r>
              <a:rPr lang="pt-BR" sz="24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: doações de PF/PJ, eventos diversos, atividades econômicas; e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Públicos: Parcerias Públicas (</a:t>
            </a:r>
            <a:r>
              <a:rPr lang="pt-BR" sz="2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Lei nº </a:t>
            </a:r>
            <a:r>
              <a:rPr lang="pt-BR" sz="24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13.019/14; Lei nº 9.790/99; Lei nº 9.637/98); </a:t>
            </a:r>
            <a:r>
              <a:rPr lang="pt-BR" sz="24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patrocínios; Fundo Partidário (Lei nº 9.096/95).</a:t>
            </a:r>
            <a:endParaRPr lang="pt-BR" sz="24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  <a:p>
            <a:pPr lvl="1"/>
            <a:endParaRPr lang="pt-BR" sz="22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  <a:p>
            <a:endParaRPr lang="pt-BR" dirty="0" smtClean="0">
              <a:latin typeface="Bahnschrift Condensed" panose="020B0502040204020203" pitchFamily="34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2EF25C87-B71B-48FC-89F5-EC4C9164E3C6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6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1579" y="627044"/>
            <a:ext cx="10322957" cy="500104"/>
          </a:xfrm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pt-BR" sz="32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Registros, Títulos e Certificados perante o Poder Público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9411" y="1287885"/>
            <a:ext cx="5083518" cy="483207"/>
          </a:xfrm>
        </p:spPr>
        <p:txBody>
          <a:bodyPr>
            <a:noAutofit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  <a:t>Registros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99411" y="1931831"/>
            <a:ext cx="5083518" cy="4172755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Conselho de Assistência Social – CAS/DF (Lei nº 8.742/93, art. 9º, §§1º e 2º, e Res. CAS/DF nº 21/12, art.4º);</a:t>
            </a:r>
          </a:p>
          <a:p>
            <a:pPr algn="just"/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Conselho dos Direitos da Criança e do Adolescente – CDCA/DF (Lei nº 8.069/90, art. 91, e Res. CDCA nº 82/18, </a:t>
            </a:r>
            <a:r>
              <a:rPr lang="pt-BR" sz="2200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arts</a:t>
            </a:r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. 3ºe 4º);</a:t>
            </a:r>
          </a:p>
          <a:p>
            <a:pPr algn="just"/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Conselho dos Direitos do Idoso - CDI/DF (Lei nº 10.741/03, art. 48, § único, e Res. CDI/DF nº 40/12, art. 2º e “a”); e</a:t>
            </a:r>
          </a:p>
          <a:p>
            <a:pPr algn="just"/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Credenciamento perante o Ministério ou Secretaria de Educação.</a:t>
            </a:r>
          </a:p>
          <a:p>
            <a:endParaRPr lang="pt-BR" sz="1800" dirty="0">
              <a:latin typeface="Bahnschrift Condensed" panose="020B0502040204020203" pitchFamily="34" charset="0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537959" y="1287887"/>
            <a:ext cx="5096577" cy="483206"/>
          </a:xfrm>
        </p:spPr>
        <p:txBody>
          <a:bodyPr anchor="ctr">
            <a:noAutofit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Bahnschrift Condensed" panose="020B0502040204020203" pitchFamily="34" charset="0"/>
              </a:rPr>
              <a:t>Títulos e Certificados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537960" y="1931831"/>
            <a:ext cx="5096577" cy="4172755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Certificação </a:t>
            </a:r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das Entidades Beneficentes da Assistência Social – CEBAS (Lei nº 12.101/09);</a:t>
            </a:r>
          </a:p>
          <a:p>
            <a:pPr algn="just"/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Organização da Sociedade Civil de Interesse Público – OSCIP (Lei nº 9.790/99);</a:t>
            </a:r>
          </a:p>
          <a:p>
            <a:pPr algn="just"/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OSCIP Distrital (Lei nº 4.301/09);</a:t>
            </a:r>
          </a:p>
          <a:p>
            <a:pPr algn="just"/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Organizações Sociais – OS (Lei nº 9.637/98);</a:t>
            </a:r>
          </a:p>
          <a:p>
            <a:pPr algn="just"/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OS Distrital (Lei nº 4.081/08);</a:t>
            </a:r>
          </a:p>
          <a:p>
            <a:pPr algn="just"/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Utilidade Pública Distrital (Lei nº 1.617/97); e</a:t>
            </a:r>
          </a:p>
          <a:p>
            <a:pPr algn="just"/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Utilidade Pública 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Federal - </a:t>
            </a:r>
            <a:r>
              <a:rPr lang="pt-BR" sz="2200" b="1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extinto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(Lei </a:t>
            </a:r>
            <a:r>
              <a:rPr lang="pt-BR" sz="22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13.204/15</a:t>
            </a:r>
            <a:r>
              <a:rPr lang="pt-BR" sz="22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) </a:t>
            </a:r>
            <a:endParaRPr lang="pt-BR" sz="22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  <a:p>
            <a:endParaRPr lang="pt-BR" sz="2200" dirty="0" smtClean="0">
              <a:latin typeface="Bahnschrift Condensed" panose="020B0502040204020203" pitchFamily="34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2EF25C87-B71B-48FC-89F5-EC4C9164E3C6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7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6682" y="734096"/>
            <a:ext cx="9388698" cy="528034"/>
          </a:xfrm>
          <a:ln>
            <a:noFill/>
          </a:ln>
        </p:spPr>
        <p:txBody>
          <a:bodyPr anchor="b">
            <a:noAutofit/>
          </a:bodyPr>
          <a:lstStyle/>
          <a:p>
            <a:pPr algn="ctr"/>
            <a:r>
              <a:rPr lang="pt-BR" sz="32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Ministério Público: competências de atuação</a:t>
            </a:r>
            <a:endParaRPr lang="pt-BR" sz="3200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3346" y="1519707"/>
            <a:ext cx="9350062" cy="4584880"/>
          </a:xfrm>
        </p:spPr>
        <p:txBody>
          <a:bodyPr>
            <a:noAutofit/>
          </a:bodyPr>
          <a:lstStyle/>
          <a:p>
            <a:endParaRPr lang="pt-BR" sz="2400" b="1" dirty="0" smtClean="0">
              <a:latin typeface="Bahnschrift Condensed" panose="020B0502040204020203" pitchFamily="34" charset="0"/>
            </a:endParaRPr>
          </a:p>
          <a:p>
            <a:r>
              <a:rPr lang="pt-BR" sz="2400" b="1" dirty="0" smtClean="0">
                <a:latin typeface="Bahnschrift Condensed" panose="020B0502040204020203" pitchFamily="34" charset="0"/>
              </a:rPr>
              <a:t>CF/88, </a:t>
            </a:r>
            <a:r>
              <a:rPr lang="pt-BR" sz="2400" b="1" dirty="0" err="1" smtClean="0">
                <a:latin typeface="Bahnschrift Condensed" panose="020B0502040204020203" pitchFamily="34" charset="0"/>
              </a:rPr>
              <a:t>arts</a:t>
            </a:r>
            <a:r>
              <a:rPr lang="pt-BR" sz="2400" b="1" dirty="0" smtClean="0">
                <a:latin typeface="Bahnschrift Condensed" panose="020B0502040204020203" pitchFamily="34" charset="0"/>
              </a:rPr>
              <a:t>. 127 e 129, II e III: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a defesa da ordem jurídica e dos interesses sociais e individuais indisponíveis;</a:t>
            </a:r>
          </a:p>
          <a:p>
            <a:pPr lvl="1" algn="just"/>
            <a:r>
              <a:rPr lang="pt-BR" sz="2400" dirty="0" smtClean="0">
                <a:latin typeface="Bahnschrift Condensed" panose="020B0502040204020203" pitchFamily="34" charset="0"/>
              </a:rPr>
              <a:t>zelar </a:t>
            </a:r>
            <a:r>
              <a:rPr lang="pt-BR" sz="2400" dirty="0">
                <a:latin typeface="Bahnschrift Condensed" panose="020B0502040204020203" pitchFamily="34" charset="0"/>
              </a:rPr>
              <a:t>pelo efetivo respeito </a:t>
            </a:r>
            <a:r>
              <a:rPr lang="pt-BR" sz="2400" dirty="0" smtClean="0">
                <a:latin typeface="Bahnschrift Condensed" panose="020B0502040204020203" pitchFamily="34" charset="0"/>
              </a:rPr>
              <a:t>dos </a:t>
            </a:r>
            <a:r>
              <a:rPr lang="pt-BR" sz="2400" dirty="0">
                <a:latin typeface="Bahnschrift Condensed" panose="020B0502040204020203" pitchFamily="34" charset="0"/>
              </a:rPr>
              <a:t>serviços de relevância pública aos direitos assegurados </a:t>
            </a:r>
            <a:r>
              <a:rPr lang="pt-BR" sz="2400" dirty="0" smtClean="0">
                <a:latin typeface="Bahnschrift Condensed" panose="020B0502040204020203" pitchFamily="34" charset="0"/>
              </a:rPr>
              <a:t>na CF, </a:t>
            </a:r>
            <a:r>
              <a:rPr lang="pt-BR" sz="2400" dirty="0">
                <a:latin typeface="Bahnschrift Condensed" panose="020B0502040204020203" pitchFamily="34" charset="0"/>
              </a:rPr>
              <a:t>promovendo as medidas necessárias a sua garantia</a:t>
            </a:r>
            <a:r>
              <a:rPr lang="pt-BR" sz="2400" dirty="0" smtClean="0">
                <a:latin typeface="Bahnschrift Condensed" panose="020B0502040204020203" pitchFamily="34" charset="0"/>
              </a:rPr>
              <a:t>; e</a:t>
            </a:r>
            <a:endParaRPr lang="pt-BR" sz="2400" dirty="0">
              <a:latin typeface="Bahnschrift Condensed" panose="020B0502040204020203" pitchFamily="34" charset="0"/>
            </a:endParaRP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promover o inquérito civil e a ação civil pública, para a proteção do patrimônio público e social, do meio ambiente e de outros interesses difusos e </a:t>
            </a:r>
            <a:r>
              <a:rPr lang="pt-BR" sz="2400" dirty="0" smtClean="0">
                <a:latin typeface="Bahnschrift Condensed" panose="020B0502040204020203" pitchFamily="34" charset="0"/>
              </a:rPr>
              <a:t>coletivos</a:t>
            </a:r>
            <a:r>
              <a:rPr lang="pt-BR" sz="2400" dirty="0">
                <a:latin typeface="Bahnschrift Condensed" panose="020B0502040204020203" pitchFamily="34" charset="0"/>
              </a:rPr>
              <a:t>.</a:t>
            </a:r>
            <a:endParaRPr lang="pt-BR" sz="2400" dirty="0" smtClean="0">
              <a:latin typeface="Bahnschrift Condensed" panose="020B0502040204020203" pitchFamily="34" charset="0"/>
            </a:endParaRPr>
          </a:p>
          <a:p>
            <a:pPr marL="342900" lvl="1" indent="-342900" algn="just"/>
            <a:r>
              <a:rPr lang="pt-BR" sz="2400" b="1" dirty="0" smtClean="0">
                <a:latin typeface="Bahnschrift Condensed" panose="020B0502040204020203" pitchFamily="34" charset="0"/>
              </a:rPr>
              <a:t>CC/02, art. 66:</a:t>
            </a:r>
          </a:p>
          <a:p>
            <a:pPr marL="742950" lvl="2" indent="-342900" algn="just"/>
            <a:r>
              <a:rPr lang="pt-BR" sz="2400" dirty="0">
                <a:latin typeface="Bahnschrift Condensed" panose="020B0502040204020203" pitchFamily="34" charset="0"/>
              </a:rPr>
              <a:t>v</a:t>
            </a:r>
            <a:r>
              <a:rPr lang="pt-BR" sz="2400" dirty="0" smtClean="0">
                <a:latin typeface="Bahnschrift Condensed" panose="020B0502040204020203" pitchFamily="34" charset="0"/>
              </a:rPr>
              <a:t>elará </a:t>
            </a:r>
            <a:r>
              <a:rPr lang="pt-BR" sz="2400" dirty="0">
                <a:latin typeface="Bahnschrift Condensed" panose="020B0502040204020203" pitchFamily="34" charset="0"/>
              </a:rPr>
              <a:t>pelas fundações o Ministério Público do Estado onde situadas (CC/02, art. 66</a:t>
            </a:r>
            <a:r>
              <a:rPr lang="pt-BR" sz="2400" dirty="0" smtClean="0">
                <a:latin typeface="Bahnschrift Condensed" panose="020B0502040204020203" pitchFamily="34" charset="0"/>
              </a:rPr>
              <a:t>).</a:t>
            </a:r>
          </a:p>
          <a:p>
            <a:pPr marL="0" lvl="1" indent="0">
              <a:buNone/>
            </a:pPr>
            <a:endParaRPr lang="pt-BR" sz="2400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endParaRPr lang="pt-BR" sz="2400" dirty="0">
              <a:latin typeface="Bahnschrift Condensed" panose="020B0502040204020203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2EF25C87-B71B-48FC-89F5-EC4C9164E3C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84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34107" y="787781"/>
            <a:ext cx="8873544" cy="551621"/>
          </a:xfrm>
          <a:ln>
            <a:noFill/>
          </a:ln>
        </p:spPr>
        <p:txBody>
          <a:bodyPr anchor="b">
            <a:noAutofit/>
          </a:bodyPr>
          <a:lstStyle/>
          <a:p>
            <a:pPr algn="ctr"/>
            <a:r>
              <a:rPr lang="pt-BR" sz="32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Ministério Público: competências de atuação</a:t>
            </a:r>
            <a:endParaRPr lang="pt-BR" sz="3200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37893" y="1455312"/>
            <a:ext cx="9040969" cy="4494727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Bahnschrift Condensed" panose="020B0502040204020203" pitchFamily="34" charset="0"/>
              </a:rPr>
              <a:t>LC nº 75/93, art. 6º, XIV, f, XVII, XX, art. 8º, IV e V / Lei nº 8.625/93, art. 1º / e Decreto-Lei </a:t>
            </a:r>
            <a:r>
              <a:rPr lang="pt-BR" sz="2800" b="1" dirty="0">
                <a:latin typeface="Bahnschrift Condensed" panose="020B0502040204020203" pitchFamily="34" charset="0"/>
              </a:rPr>
              <a:t>nº 41/66, </a:t>
            </a:r>
            <a:r>
              <a:rPr lang="pt-BR" sz="2800" b="1" dirty="0" err="1" smtClean="0">
                <a:latin typeface="Bahnschrift Condensed" panose="020B0502040204020203" pitchFamily="34" charset="0"/>
              </a:rPr>
              <a:t>arts</a:t>
            </a:r>
            <a:r>
              <a:rPr lang="pt-BR" sz="2800" b="1" dirty="0" smtClean="0">
                <a:latin typeface="Bahnschrift Condensed" panose="020B0502040204020203" pitchFamily="34" charset="0"/>
              </a:rPr>
              <a:t>. </a:t>
            </a:r>
            <a:r>
              <a:rPr lang="pt-BR" sz="2800" b="1" dirty="0">
                <a:latin typeface="Bahnschrift Condensed" panose="020B0502040204020203" pitchFamily="34" charset="0"/>
              </a:rPr>
              <a:t>1 º a </a:t>
            </a:r>
            <a:r>
              <a:rPr lang="pt-BR" sz="2800" b="1" dirty="0" smtClean="0">
                <a:latin typeface="Bahnschrift Condensed" panose="020B0502040204020203" pitchFamily="34" charset="0"/>
              </a:rPr>
              <a:t>3º.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p</a:t>
            </a:r>
            <a:r>
              <a:rPr lang="pt-BR" sz="2400" dirty="0" smtClean="0">
                <a:latin typeface="Bahnschrift Condensed" panose="020B0502040204020203" pitchFamily="34" charset="0"/>
              </a:rPr>
              <a:t>romover </a:t>
            </a:r>
            <a:r>
              <a:rPr lang="pt-BR" sz="2400" dirty="0">
                <a:latin typeface="Bahnschrift Condensed" panose="020B0502040204020203" pitchFamily="34" charset="0"/>
              </a:rPr>
              <a:t>ações quanto à probidade administrativa;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propor as ações cabíveis para dissolução compulsória de associações;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expedir </a:t>
            </a:r>
            <a:r>
              <a:rPr lang="pt-BR" sz="2400" dirty="0" smtClean="0">
                <a:latin typeface="Bahnschrift Condensed" panose="020B0502040204020203" pitchFamily="34" charset="0"/>
              </a:rPr>
              <a:t>recomendações, </a:t>
            </a:r>
            <a:r>
              <a:rPr lang="pt-BR" sz="2400" dirty="0">
                <a:latin typeface="Bahnschrift Condensed" panose="020B0502040204020203" pitchFamily="34" charset="0"/>
              </a:rPr>
              <a:t>fixando prazo razoável para </a:t>
            </a:r>
            <a:r>
              <a:rPr lang="pt-BR" sz="2400" dirty="0" smtClean="0">
                <a:latin typeface="Bahnschrift Condensed" panose="020B0502040204020203" pitchFamily="34" charset="0"/>
              </a:rPr>
              <a:t>das </a:t>
            </a:r>
            <a:r>
              <a:rPr lang="pt-BR" sz="2400" dirty="0">
                <a:latin typeface="Bahnschrift Condensed" panose="020B0502040204020203" pitchFamily="34" charset="0"/>
              </a:rPr>
              <a:t>providências cabíveis;</a:t>
            </a: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requisitar informações e documentos a entidades privadas</a:t>
            </a:r>
            <a:r>
              <a:rPr lang="pt-BR" sz="2400" dirty="0" smtClean="0">
                <a:latin typeface="Bahnschrift Condensed" panose="020B0502040204020203" pitchFamily="34" charset="0"/>
              </a:rPr>
              <a:t>; e</a:t>
            </a:r>
            <a:endParaRPr lang="pt-BR" sz="2400" dirty="0">
              <a:latin typeface="Bahnschrift Condensed" panose="020B0502040204020203" pitchFamily="34" charset="0"/>
            </a:endParaRPr>
          </a:p>
          <a:p>
            <a:pPr lvl="1" algn="just"/>
            <a:r>
              <a:rPr lang="pt-BR" sz="2400" dirty="0">
                <a:latin typeface="Bahnschrift Condensed" panose="020B0502040204020203" pitchFamily="34" charset="0"/>
              </a:rPr>
              <a:t>realizar inspeções e diligências </a:t>
            </a:r>
            <a:r>
              <a:rPr lang="pt-BR" sz="2400" dirty="0" smtClean="0">
                <a:latin typeface="Bahnschrift Condensed" panose="020B0502040204020203" pitchFamily="34" charset="0"/>
              </a:rPr>
              <a:t>investigatórias.</a:t>
            </a:r>
          </a:p>
          <a:p>
            <a:pPr marL="342900" lvl="1" indent="-342900"/>
            <a:r>
              <a:rPr lang="pt-BR" sz="2400" b="1" dirty="0">
                <a:latin typeface="Bahnschrift Condensed" panose="020B0502040204020203" pitchFamily="34" charset="0"/>
              </a:rPr>
              <a:t>Lei 8.429/92, art. 17, §</a:t>
            </a:r>
            <a:r>
              <a:rPr lang="pt-BR" sz="2400" b="1" dirty="0" smtClean="0">
                <a:latin typeface="Bahnschrift Condensed" panose="020B0502040204020203" pitchFamily="34" charset="0"/>
              </a:rPr>
              <a:t>4º: </a:t>
            </a:r>
            <a:r>
              <a:rPr lang="pt-BR" sz="2400" dirty="0" smtClean="0">
                <a:latin typeface="Bahnschrift Condensed" panose="020B0502040204020203" pitchFamily="34" charset="0"/>
              </a:rPr>
              <a:t>o </a:t>
            </a:r>
            <a:r>
              <a:rPr lang="pt-BR" sz="2400" dirty="0">
                <a:latin typeface="Bahnschrift Condensed" panose="020B0502040204020203" pitchFamily="34" charset="0"/>
              </a:rPr>
              <a:t>Ministério Público, se não intervir no processo como parte, atuará obrigatoriamente, como fiscal da lei, sob pena de nulidade.</a:t>
            </a:r>
            <a:endParaRPr lang="pt-BR" sz="2400" dirty="0" smtClean="0">
              <a:latin typeface="Bahnschrift Condensed" panose="020B0502040204020203" pitchFamily="34" charset="0"/>
            </a:endParaRPr>
          </a:p>
          <a:p>
            <a:pPr lvl="1" algn="just"/>
            <a:endParaRPr lang="pt-BR" sz="2000" dirty="0">
              <a:latin typeface="Bahnschrift Condensed" panose="020B0502040204020203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2EF25C87-B71B-48FC-89F5-EC4C9164E3C6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72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3194" y="624110"/>
            <a:ext cx="9762185" cy="625141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Terceiro Setor e o MPDFT</a:t>
            </a:r>
            <a:endParaRPr lang="pt-BR" sz="3200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93193" y="1764406"/>
            <a:ext cx="9169759" cy="3734873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a</a:t>
            </a:r>
            <a:r>
              <a:rPr lang="pt-BR" sz="2400" dirty="0" smtClean="0">
                <a:latin typeface="Bahnschrift Condensed" panose="020B0502040204020203" pitchFamily="34" charset="0"/>
              </a:rPr>
              <a:t> </a:t>
            </a:r>
            <a:r>
              <a:rPr lang="pt-BR" sz="2400" dirty="0" smtClean="0">
                <a:latin typeface="Bahnschrift Condensed" panose="020B0502040204020203" pitchFamily="34" charset="0"/>
              </a:rPr>
              <a:t>atuação e a distribuição de processos no âmbito do MPDFT – Res. CSMPDFT nº 90/09;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a </a:t>
            </a:r>
            <a:r>
              <a:rPr lang="pt-BR" sz="2400" dirty="0" smtClean="0">
                <a:latin typeface="Bahnschrift Condensed" panose="020B0502040204020203" pitchFamily="34" charset="0"/>
              </a:rPr>
              <a:t>atuação do MPDFT em relação ao Terceiro Setor está sob a incumbência da Promotoria de Justiça de Tutela de Fundações e Entidades de Interesse Social – PJFEIS;</a:t>
            </a:r>
          </a:p>
          <a:p>
            <a:pPr algn="just"/>
            <a:r>
              <a:rPr lang="pt-BR" sz="2400" dirty="0">
                <a:latin typeface="Bahnschrift Condensed" panose="020B0502040204020203" pitchFamily="34" charset="0"/>
              </a:rPr>
              <a:t>p</a:t>
            </a:r>
            <a:r>
              <a:rPr lang="pt-BR" sz="2400" dirty="0" smtClean="0">
                <a:latin typeface="Bahnschrift Condensed" panose="020B0502040204020203" pitchFamily="34" charset="0"/>
              </a:rPr>
              <a:t>oderão </a:t>
            </a:r>
            <a:r>
              <a:rPr lang="pt-BR" sz="2400" dirty="0">
                <a:latin typeface="Bahnschrift Condensed" panose="020B0502040204020203" pitchFamily="34" charset="0"/>
              </a:rPr>
              <a:t>ocorrer fatos </a:t>
            </a:r>
            <a:r>
              <a:rPr lang="pt-BR" sz="2400" dirty="0" smtClean="0">
                <a:latin typeface="Bahnschrift Condensed" panose="020B0502040204020203" pitchFamily="34" charset="0"/>
              </a:rPr>
              <a:t>conexos  ou continentes que envolvam Promotorias </a:t>
            </a:r>
            <a:r>
              <a:rPr lang="pt-BR" sz="2400" dirty="0">
                <a:latin typeface="Bahnschrift Condensed" panose="020B0502040204020203" pitchFamily="34" charset="0"/>
              </a:rPr>
              <a:t>de </a:t>
            </a:r>
            <a:r>
              <a:rPr lang="pt-BR" sz="2400" dirty="0" smtClean="0">
                <a:latin typeface="Bahnschrift Condensed" panose="020B0502040204020203" pitchFamily="34" charset="0"/>
              </a:rPr>
              <a:t>Justiça distintas, </a:t>
            </a:r>
            <a:r>
              <a:rPr lang="pt-BR" sz="2400" dirty="0">
                <a:latin typeface="Bahnschrift Condensed" panose="020B0502040204020203" pitchFamily="34" charset="0"/>
              </a:rPr>
              <a:t>situação em que poderá </a:t>
            </a:r>
            <a:r>
              <a:rPr lang="pt-BR" sz="2400" dirty="0" smtClean="0">
                <a:latin typeface="Bahnschrift Condensed" panose="020B0502040204020203" pitchFamily="34" charset="0"/>
              </a:rPr>
              <a:t>haver atuação conjunta dos Ofícios ou </a:t>
            </a:r>
            <a:r>
              <a:rPr lang="pt-BR" sz="2400" dirty="0">
                <a:latin typeface="Bahnschrift Condensed" panose="020B0502040204020203" pitchFamily="34" charset="0"/>
              </a:rPr>
              <a:t>redirecionamento dos </a:t>
            </a:r>
            <a:r>
              <a:rPr lang="pt-BR" sz="2400" dirty="0" smtClean="0">
                <a:latin typeface="Bahnschrift Condensed" panose="020B0502040204020203" pitchFamily="34" charset="0"/>
              </a:rPr>
              <a:t>autos, na forma prevista na citada resolução; e</a:t>
            </a:r>
          </a:p>
          <a:p>
            <a:pPr algn="just"/>
            <a:r>
              <a:rPr lang="pt-BR" sz="2400" dirty="0" smtClean="0">
                <a:latin typeface="Bahnschrift Condensed" panose="020B0502040204020203" pitchFamily="34" charset="0"/>
              </a:rPr>
              <a:t>as c</a:t>
            </a:r>
            <a:r>
              <a:rPr lang="pt-BR" sz="2400" dirty="0" smtClean="0">
                <a:latin typeface="Bahnschrift Condensed" panose="020B0502040204020203" pitchFamily="34" charset="0"/>
              </a:rPr>
              <a:t>ompetências </a:t>
            </a:r>
            <a:r>
              <a:rPr lang="pt-BR" sz="2400" dirty="0" smtClean="0">
                <a:latin typeface="Bahnschrift Condensed" panose="020B0502040204020203" pitchFamily="34" charset="0"/>
              </a:rPr>
              <a:t>da PJFEIS </a:t>
            </a:r>
            <a:r>
              <a:rPr lang="pt-BR" sz="2400" dirty="0" smtClean="0">
                <a:latin typeface="Bahnschrift Condensed" panose="020B0502040204020203" pitchFamily="34" charset="0"/>
              </a:rPr>
              <a:t>estão dispostas </a:t>
            </a:r>
            <a:r>
              <a:rPr lang="pt-BR" sz="2400" dirty="0" smtClean="0">
                <a:latin typeface="Bahnschrift Condensed" panose="020B0502040204020203" pitchFamily="34" charset="0"/>
              </a:rPr>
              <a:t>no art. 19 da Res. CSMPDFT nº 90/09.</a:t>
            </a:r>
            <a:endParaRPr lang="pt-BR" sz="2800" dirty="0" smtClean="0">
              <a:latin typeface="Bahnschrift Condensed" panose="020B0502040204020203" pitchFamily="34" charset="0"/>
            </a:endParaRPr>
          </a:p>
          <a:p>
            <a:pPr algn="just"/>
            <a:endParaRPr lang="pt-BR" sz="2800" dirty="0">
              <a:latin typeface="Bahnschrift Condensed" panose="020B0502040204020203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2EF25C87-B71B-48FC-89F5-EC4C9164E3C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6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3328</TotalTime>
  <Words>3893</Words>
  <Application>Microsoft Office PowerPoint</Application>
  <PresentationFormat>Widescreen</PresentationFormat>
  <Paragraphs>418</Paragraphs>
  <Slides>35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4" baseType="lpstr">
      <vt:lpstr>Arial</vt:lpstr>
      <vt:lpstr>Bahnschrift Condensed</vt:lpstr>
      <vt:lpstr>Bahnschrift Light</vt:lpstr>
      <vt:lpstr>Bodoni MT Condensed</vt:lpstr>
      <vt:lpstr>Calibri</vt:lpstr>
      <vt:lpstr>Century Gothic</vt:lpstr>
      <vt:lpstr>Verdana</vt:lpstr>
      <vt:lpstr>Wingdings 3</vt:lpstr>
      <vt:lpstr>Cacho</vt:lpstr>
      <vt:lpstr>A relação entre o Terceiro Setor e o Ministério Público: os principais aspectos de Accountability</vt:lpstr>
      <vt:lpstr>Mas, afinal, quem é o Terceiro Setor ? Classificação Sociopolítica / Jurídica “ Direito Público - Privado” </vt:lpstr>
      <vt:lpstr>Terceiro Setor: composição</vt:lpstr>
      <vt:lpstr>Terceiro Setor: características básicas</vt:lpstr>
      <vt:lpstr>Terceiro Setor: características básicas</vt:lpstr>
      <vt:lpstr>Registros, Títulos e Certificados perante o Poder Público</vt:lpstr>
      <vt:lpstr>Ministério Público: competências de atuação</vt:lpstr>
      <vt:lpstr>Ministério Público: competências de atuação</vt:lpstr>
      <vt:lpstr>Terceiro Setor e o MPDFT</vt:lpstr>
      <vt:lpstr>Atuação da PJFEIS</vt:lpstr>
      <vt:lpstr>Prestação de Contas – PJFEIS/MPDFT</vt:lpstr>
      <vt:lpstr>Prestação de Contas – PJFEIS/MPDFT Análise Técnico-Contábil </vt:lpstr>
      <vt:lpstr>Prestação de Contas – PJFEIS/MPDFT Análise Técnico-Contábil</vt:lpstr>
      <vt:lpstr>Os principais aspectos de Accountability</vt:lpstr>
      <vt:lpstr>Os principais aspectos de Accountability</vt:lpstr>
      <vt:lpstr>Os principais aspectos de Accountability</vt:lpstr>
      <vt:lpstr>Os principais aspectos de Accountability Relatório Circunstanciado de Atividades </vt:lpstr>
      <vt:lpstr>Os principais aspectos de Accountability</vt:lpstr>
      <vt:lpstr>Os principais aspectos de Accountability Execução das Parcerias Públicas </vt:lpstr>
      <vt:lpstr>Os principais aspectos de Accountability Execução das Parcerias Públicas </vt:lpstr>
      <vt:lpstr>Os principais aspectos de Accountability</vt:lpstr>
      <vt:lpstr>Os principais aspectos de Accountability</vt:lpstr>
      <vt:lpstr>Os principais aspectos de Accountability Conformidade Contábil </vt:lpstr>
      <vt:lpstr>Os principais aspectos de Accountability Conformidade Contábil  - Escrituração (Diário e Razão)  </vt:lpstr>
      <vt:lpstr>Os principais aspectos de Accountability Conformidade Contábil - Demonstrativos Contábeis  </vt:lpstr>
      <vt:lpstr>Os principais aspectos de Accountability Conformidade Contábil - Demonstrativos Contábeis  </vt:lpstr>
      <vt:lpstr>Os principais aspectos de Accountability Conformidade Contábil </vt:lpstr>
      <vt:lpstr>Os principais aspectos de Accountability Conformidade Contábil - Demonstrativos Contábeis  </vt:lpstr>
      <vt:lpstr>Os principais aspectos de Accountability Conformidade Contábil - Demonstrativos Contábeis    </vt:lpstr>
      <vt:lpstr>Os principais aspectos de Accountability Escrituração de Parcerias Públicas  </vt:lpstr>
      <vt:lpstr>Os principais aspectos de Accountability Escrituração de Parcerias Públicas  </vt:lpstr>
      <vt:lpstr>Os principais aspectos de Accountability Conformidade Contábil - Reavaliação de Ativo Imobilizado  </vt:lpstr>
      <vt:lpstr>Os principais aspectos de Accountability Conformidade Contábil - Reavaliação de Ativo Imobilizado  </vt:lpstr>
      <vt:lpstr>A relação entre o Terceiro Setor e o Ministério Público: os principais aspectos de Accountability</vt:lpstr>
      <vt:lpstr>A relação entre o Terceiro Setor e o Ministério Público: os principais aspectos de Accountability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471</cp:revision>
  <dcterms:created xsi:type="dcterms:W3CDTF">2019-06-17T13:40:22Z</dcterms:created>
  <dcterms:modified xsi:type="dcterms:W3CDTF">2019-06-26T00:41:55Z</dcterms:modified>
</cp:coreProperties>
</file>