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88" r:id="rId7"/>
    <p:sldId id="286" r:id="rId8"/>
    <p:sldId id="260" r:id="rId9"/>
    <p:sldId id="259" r:id="rId10"/>
    <p:sldId id="264" r:id="rId11"/>
    <p:sldId id="266" r:id="rId12"/>
    <p:sldId id="267" r:id="rId13"/>
    <p:sldId id="262" r:id="rId14"/>
    <p:sldId id="268" r:id="rId15"/>
    <p:sldId id="269" r:id="rId16"/>
    <p:sldId id="274" r:id="rId17"/>
    <p:sldId id="270" r:id="rId18"/>
    <p:sldId id="272" r:id="rId19"/>
    <p:sldId id="271" r:id="rId20"/>
    <p:sldId id="273" r:id="rId21"/>
    <p:sldId id="275" r:id="rId22"/>
    <p:sldId id="276" r:id="rId23"/>
    <p:sldId id="277" r:id="rId24"/>
    <p:sldId id="281" r:id="rId25"/>
    <p:sldId id="282" r:id="rId26"/>
    <p:sldId id="279" r:id="rId27"/>
    <p:sldId id="280" r:id="rId28"/>
    <p:sldId id="283" r:id="rId29"/>
    <p:sldId id="284" r:id="rId30"/>
    <p:sldId id="285" r:id="rId31"/>
    <p:sldId id="287" r:id="rId32"/>
    <p:sldId id="289" r:id="rId33"/>
    <p:sldId id="291" r:id="rId34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679"/>
    <a:srgbClr val="E61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171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6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2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7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1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4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60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84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9CC7-6744-42EB-A76D-AD9EDBFC279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1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moral@mpdft.mp.br" TargetMode="External"/><Relationship Id="rId5" Type="http://schemas.openxmlformats.org/officeDocument/2006/relationships/hyperlink" Target="http://www.instagram.com/namoralmpdft" TargetMode="External"/><Relationship Id="rId4" Type="http://schemas.openxmlformats.org/officeDocument/2006/relationships/hyperlink" Target="http://www.mpdft.mp.br/namor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moral@mpdft.mp.br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Quadrado&#10;&#10;Descrição gerada automaticamente">
            <a:extLst>
              <a:ext uri="{FF2B5EF4-FFF2-40B4-BE49-F238E27FC236}">
                <a16:creationId xmlns:a16="http://schemas.microsoft.com/office/drawing/2014/main" id="{D7F519C6-EEBE-8693-D6E3-20237154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7" y="843756"/>
            <a:ext cx="8305747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18051" y="218537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2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2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0318E8-D98D-3601-3254-56DF3219F3CA}"/>
              </a:ext>
            </a:extLst>
          </p:cNvPr>
          <p:cNvSpPr txBox="1"/>
          <p:nvPr/>
        </p:nvSpPr>
        <p:spPr>
          <a:xfrm>
            <a:off x="318051" y="2671841"/>
            <a:ext cx="3143413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Caso a escola tenha produzido vídeo, colocar o link neste espaço: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EF959-429E-5988-49AD-317FBF707E8E}"/>
              </a:ext>
            </a:extLst>
          </p:cNvPr>
          <p:cNvSpPr txBox="1"/>
          <p:nvPr/>
        </p:nvSpPr>
        <p:spPr>
          <a:xfrm>
            <a:off x="265301" y="1970622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21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319408" y="677465"/>
            <a:ext cx="302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3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Embaixada da Integridade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57197" y="2091832"/>
            <a:ext cx="9545319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DAS PUBLICAÇÕES DA MISSÃO NO INSTAGRAM DO HERÓI (FOTOS E VÍDEO):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57197" y="3304740"/>
            <a:ext cx="9545319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DE MANEIRA SUCINTA COMO FOI A EXPERIÊNCIA DECORAR A ESCOLA PARA CONSCIENTIZAR OS ESTUDANTES E CHAMAR A ATENÇÃO PARA A INTEGRIDADE.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40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1147" y="816626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3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3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3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3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3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3 (obrigatória)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A2F4EF-3399-D03D-680E-76A1B65AC955}"/>
              </a:ext>
            </a:extLst>
          </p:cNvPr>
          <p:cNvSpPr txBox="1"/>
          <p:nvPr/>
        </p:nvSpPr>
        <p:spPr>
          <a:xfrm>
            <a:off x="265302" y="2656422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7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MAIS FOTOS DA MISSÃO 3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3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3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</a:t>
            </a:r>
          </a:p>
        </p:txBody>
      </p:sp>
    </p:spTree>
    <p:extLst>
      <p:ext uri="{BB962C8B-B14F-4D97-AF65-F5344CB8AC3E}">
        <p14:creationId xmlns:p14="http://schemas.microsoft.com/office/powerpoint/2010/main" val="105543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42928" y="546852"/>
            <a:ext cx="302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4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Pegue e Pague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6992109" y="3968815"/>
            <a:ext cx="291084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TAXA DE INTEGRIDADE FASE 1: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44761" y="4884745"/>
            <a:ext cx="9749877" cy="2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DE MANEIRA SUCINTA COMO FOI A EXPERIÊNCIA DO PEGUE E PAGUE. SE DESEJAR FALAR MAIS DO QUE ESTE ESPAÇO COMPORTA, USE A PÁGINA SEGUINTE.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0B2B49-1136-75A6-5305-A12D66AD2D4F}"/>
              </a:ext>
            </a:extLst>
          </p:cNvPr>
          <p:cNvSpPr txBox="1"/>
          <p:nvPr/>
        </p:nvSpPr>
        <p:spPr>
          <a:xfrm>
            <a:off x="344762" y="2116031"/>
            <a:ext cx="9749876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LINKs</a:t>
            </a:r>
            <a:r>
              <a:rPr lang="pt-BR" sz="1400" dirty="0"/>
              <a:t> DAS PUBLICAÇÕES DA MISSÃO NO INSTAGRAM DO HERÓI (FASES 1, CAMPANHA E FASE 2):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76E674-4927-EF0E-5BB2-92959DBB4C7F}"/>
              </a:ext>
            </a:extLst>
          </p:cNvPr>
          <p:cNvSpPr txBox="1"/>
          <p:nvPr/>
        </p:nvSpPr>
        <p:spPr>
          <a:xfrm>
            <a:off x="344761" y="3006158"/>
            <a:ext cx="9749877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QUAIS PRODUTOS FORAM VENDIDOS?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3FCA1A-EB1D-30AD-F824-1C14AF251501}"/>
              </a:ext>
            </a:extLst>
          </p:cNvPr>
          <p:cNvSpPr txBox="1"/>
          <p:nvPr/>
        </p:nvSpPr>
        <p:spPr>
          <a:xfrm>
            <a:off x="344761" y="3904926"/>
            <a:ext cx="9749877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COMO FORAM OBTIDOS OS RECURSOS PARA COMPRA DOS PRODUTOS?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EBDE4E-6FBF-9D98-F49A-64904CC9A320}"/>
              </a:ext>
            </a:extLst>
          </p:cNvPr>
          <p:cNvSpPr txBox="1"/>
          <p:nvPr/>
        </p:nvSpPr>
        <p:spPr>
          <a:xfrm>
            <a:off x="7010396" y="4350425"/>
            <a:ext cx="291084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TAXA DE INTEGRIDADE FASE 2: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99328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07759" y="697730"/>
            <a:ext cx="302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Missão 4</a:t>
            </a:r>
          </a:p>
          <a:p>
            <a:r>
              <a:rPr lang="pt-BR" sz="2000" dirty="0"/>
              <a:t>Pegue e Pague</a:t>
            </a:r>
          </a:p>
          <a:p>
            <a:r>
              <a:rPr lang="pt-BR" sz="2000" dirty="0"/>
              <a:t>(continuação)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44761" y="2256113"/>
            <a:ext cx="9749877" cy="4324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(continuação da descrição da experiência)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71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18051" y="218537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4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4 – Fase 2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 – Campanha de conscientização (obrigatória)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 – Campanha de conscientização (obrigatória)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 – Campanha de conscientização (obrigatória)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4 – Fase 1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0318E8-D98D-3601-3254-56DF3219F3CA}"/>
              </a:ext>
            </a:extLst>
          </p:cNvPr>
          <p:cNvSpPr txBox="1"/>
          <p:nvPr/>
        </p:nvSpPr>
        <p:spPr>
          <a:xfrm>
            <a:off x="347815" y="2671841"/>
            <a:ext cx="3143413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Caso a escola tenha produzido vídeo, colocar o link neste espaço: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FE7A23-5EE3-A4BA-F6EB-11E547E2B2DC}"/>
              </a:ext>
            </a:extLst>
          </p:cNvPr>
          <p:cNvSpPr txBox="1"/>
          <p:nvPr/>
        </p:nvSpPr>
        <p:spPr>
          <a:xfrm>
            <a:off x="265301" y="1970622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24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MAIS FOTOS DA MISSÃO 4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</p:spTree>
    <p:extLst>
      <p:ext uri="{BB962C8B-B14F-4D97-AF65-F5344CB8AC3E}">
        <p14:creationId xmlns:p14="http://schemas.microsoft.com/office/powerpoint/2010/main" val="270577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401470" y="719424"/>
            <a:ext cx="302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5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A RESTAURAÇÃO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57197" y="2230332"/>
            <a:ext cx="9545319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LINKs</a:t>
            </a:r>
            <a:r>
              <a:rPr lang="pt-BR" sz="1400" dirty="0"/>
              <a:t> DAS PUBLICAÇÕES DA MISSÃO NO INSTAGRAM DO HERÓI (FOTOS E VÍDEO):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296657" y="3201221"/>
            <a:ext cx="5705859" cy="3816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COMO FOI A EXPERIÊNCIA.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074CC0-29C0-2E5F-8F60-5A4CDD458F07}"/>
              </a:ext>
            </a:extLst>
          </p:cNvPr>
          <p:cNvSpPr txBox="1"/>
          <p:nvPr/>
        </p:nvSpPr>
        <p:spPr>
          <a:xfrm>
            <a:off x="457197" y="3201221"/>
            <a:ext cx="3721612" cy="2046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COMO O TIME OBTEVE OS RECURSOS PARA EXECUTAR A MISSÃO RESTAURAÇÃO?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43D87F-9120-5B6A-CB76-A68A961D816B}"/>
              </a:ext>
            </a:extLst>
          </p:cNvPr>
          <p:cNvSpPr txBox="1"/>
          <p:nvPr/>
        </p:nvSpPr>
        <p:spPr>
          <a:xfrm>
            <a:off x="457197" y="5405460"/>
            <a:ext cx="3721612" cy="1708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 ESPAÇO RESTAURADO RECEBEU ALGUM NOME ESPECIAL? QUAL? E POR QUÊ?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6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5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5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3D3943-68EF-D4E7-7F67-4732DF6697BA}"/>
              </a:ext>
            </a:extLst>
          </p:cNvPr>
          <p:cNvSpPr txBox="1"/>
          <p:nvPr/>
        </p:nvSpPr>
        <p:spPr>
          <a:xfrm>
            <a:off x="299628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4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&#10;&#10;Descrição gerada automaticamente com confiança baixa">
            <a:extLst>
              <a:ext uri="{FF2B5EF4-FFF2-40B4-BE49-F238E27FC236}">
                <a16:creationId xmlns:a16="http://schemas.microsoft.com/office/drawing/2014/main" id="{025AA30A-433C-C3C4-1357-CDA070131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8" y="162560"/>
            <a:ext cx="9813330" cy="1869440"/>
          </a:xfrm>
        </p:spPr>
      </p:pic>
      <p:pic>
        <p:nvPicPr>
          <p:cNvPr id="17" name="Imagem 16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85051CDD-E42A-3B40-AF4F-58A957E5F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89" y="1989994"/>
            <a:ext cx="7877908" cy="55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MAIS FOTOS DA MISSÃO 5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</p:spTree>
    <p:extLst>
      <p:ext uri="{BB962C8B-B14F-4D97-AF65-F5344CB8AC3E}">
        <p14:creationId xmlns:p14="http://schemas.microsoft.com/office/powerpoint/2010/main" val="351646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93702" y="422436"/>
            <a:ext cx="263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6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Um por todos, todos pelo bem comum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8" y="2212577"/>
            <a:ext cx="9637441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 PUBLICAÇÃO DA MISSÃO NO INSTAGRAM DO HERÓI (PODE COLOCAR MAIS DE UM):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771D81-0C42-F315-5945-1C810A14321A}"/>
              </a:ext>
            </a:extLst>
          </p:cNvPr>
          <p:cNvSpPr txBox="1"/>
          <p:nvPr/>
        </p:nvSpPr>
        <p:spPr>
          <a:xfrm>
            <a:off x="411135" y="3203670"/>
            <a:ext cx="963744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A AÇÃO ESCOLHIDA PELO TIME FOI REALIZADA EM ALGUMA INSTITUIÇÃO DA CIDADE? EM CASO POSITIVO, QUAL O NOME? </a:t>
            </a:r>
            <a:r>
              <a:rPr lang="pt-BR" sz="1400" b="1" dirty="0">
                <a:solidFill>
                  <a:srgbClr val="FF0000"/>
                </a:solidFill>
              </a:rPr>
              <a:t>.............</a:t>
            </a:r>
            <a:endParaRPr lang="pt-BR" sz="1400" b="1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90556-ED23-DE26-F026-AB9E87DAA671}"/>
              </a:ext>
            </a:extLst>
          </p:cNvPr>
          <p:cNvSpPr txBox="1"/>
          <p:nvPr/>
        </p:nvSpPr>
        <p:spPr>
          <a:xfrm>
            <a:off x="400977" y="4649425"/>
            <a:ext cx="9637441" cy="81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QUAL FOI A AÇÃO REALIZADA?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E16A8F-ED40-7467-7877-72E7962009E5}"/>
              </a:ext>
            </a:extLst>
          </p:cNvPr>
          <p:cNvSpPr txBox="1"/>
          <p:nvPr/>
        </p:nvSpPr>
        <p:spPr>
          <a:xfrm>
            <a:off x="411135" y="3838993"/>
            <a:ext cx="94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QUAL A ATIVIDADE FIM DA INSTITUIÇÃO (EX: CRIANÇAS, IDOSOS, ESPORTES, ARTES...)?</a:t>
            </a:r>
          </a:p>
          <a:p>
            <a:r>
              <a:rPr lang="pt-BR" sz="1400" dirty="0"/>
              <a:t> </a:t>
            </a:r>
            <a:r>
              <a:rPr lang="pt-BR" sz="1400" dirty="0">
                <a:solidFill>
                  <a:srgbClr val="FF0000"/>
                </a:solidFill>
              </a:rPr>
              <a:t>.............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2C59AF-B5C2-C390-6A64-4A1FFF861CC7}"/>
              </a:ext>
            </a:extLst>
          </p:cNvPr>
          <p:cNvSpPr txBox="1"/>
          <p:nvPr/>
        </p:nvSpPr>
        <p:spPr>
          <a:xfrm>
            <a:off x="411135" y="5706078"/>
            <a:ext cx="9637441" cy="1369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POR QUE ESTA AÇÃO FOI ESCOLHIDA?</a:t>
            </a:r>
          </a:p>
          <a:p>
            <a:r>
              <a:rPr lang="pt-BR" sz="1800" dirty="0">
                <a:solidFill>
                  <a:srgbClr val="FF0000"/>
                </a:solidFill>
              </a:rPr>
              <a:t>.............</a:t>
            </a:r>
            <a:endParaRPr lang="pt-BR" dirty="0"/>
          </a:p>
          <a:p>
            <a:endParaRPr lang="pt-BR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17541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83544" y="504246"/>
            <a:ext cx="263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Missão 6</a:t>
            </a:r>
          </a:p>
          <a:p>
            <a:r>
              <a:rPr lang="pt-BR" sz="2000" dirty="0"/>
              <a:t>Um por todos, todos pelo bem comum</a:t>
            </a:r>
            <a:br>
              <a:rPr lang="pt-BR" sz="2000" dirty="0"/>
            </a:br>
            <a:r>
              <a:rPr lang="pt-BR" sz="2000" dirty="0"/>
              <a:t>(continuação)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6" y="2128912"/>
            <a:ext cx="9637441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HOUVE ENVOLVIMENTO DE OUTRAS PESSOAS DA ESCOLA, ALÉM DOS ALUNOS E PROFESSORES DO TIME INSCRITO NO JOGO? EM CASO POSITIVO, QUANTAS PESSOAS (ESTIMATIVA) SE ENVOLVERAM PARA QUE A AÇÃO FOSSE REALIZADA?</a:t>
            </a:r>
            <a:r>
              <a:rPr lang="pt-BR" sz="1100" dirty="0"/>
              <a:t> </a:t>
            </a:r>
            <a:endParaRPr lang="pt-BR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90556-ED23-DE26-F026-AB9E87DAA671}"/>
              </a:ext>
            </a:extLst>
          </p:cNvPr>
          <p:cNvSpPr txBox="1"/>
          <p:nvPr/>
        </p:nvSpPr>
        <p:spPr>
          <a:xfrm>
            <a:off x="399213" y="4027466"/>
            <a:ext cx="9637441" cy="3016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CONTE UM POUCO SOBRE A EXPERIÊNCIA.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CAAE70-DBDC-C270-F03B-2E998263E841}"/>
              </a:ext>
            </a:extLst>
          </p:cNvPr>
          <p:cNvSpPr txBox="1"/>
          <p:nvPr/>
        </p:nvSpPr>
        <p:spPr>
          <a:xfrm>
            <a:off x="400974" y="3069867"/>
            <a:ext cx="9637441" cy="800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HOUVE REPERCUSSÃO NA MÍDIA LOCAL (JORNAIS, REVISTAS, INFORMATIVOS, TV)? INFORME O(S) LINK(S) PARA ACESSAR AS MATÉRIAS.</a:t>
            </a:r>
            <a:endParaRPr lang="pt-BR" dirty="0"/>
          </a:p>
          <a:p>
            <a:r>
              <a:rPr lang="pt-BR" sz="900" dirty="0">
                <a:solidFill>
                  <a:srgbClr val="FF0000"/>
                </a:solidFill>
              </a:rPr>
              <a:t>.............</a:t>
            </a:r>
            <a:endParaRPr lang="pt-BR" sz="900" dirty="0"/>
          </a:p>
          <a:p>
            <a:r>
              <a:rPr lang="pt-BR" sz="900" dirty="0">
                <a:solidFill>
                  <a:srgbClr val="FF0000"/>
                </a:solidFill>
              </a:rPr>
              <a:t>.............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78328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6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6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1548F9-2B2C-5F5D-B26E-45320C4AC14B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78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MAIS FOTOS DA MISSÃO 6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</p:spTree>
    <p:extLst>
      <p:ext uri="{BB962C8B-B14F-4D97-AF65-F5344CB8AC3E}">
        <p14:creationId xmlns:p14="http://schemas.microsoft.com/office/powerpoint/2010/main" val="116542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83540" y="307505"/>
            <a:ext cx="2636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7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EXPO INTEGRIDADE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7" y="2130448"/>
            <a:ext cx="9637441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 PUBLICAÇÃO DA EXPO INTEGRIDADE  NO INSTAGRAM DO HERÓI (PODE COLOCAR MAIS DE UM):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90556-ED23-DE26-F026-AB9E87DAA671}"/>
              </a:ext>
            </a:extLst>
          </p:cNvPr>
          <p:cNvSpPr txBox="1"/>
          <p:nvPr/>
        </p:nvSpPr>
        <p:spPr>
          <a:xfrm>
            <a:off x="400973" y="2733397"/>
            <a:ext cx="9637441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 QUE FOI APRESENTADO NA EXPOSIÇÃO?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2C59AF-B5C2-C390-6A64-4A1FFF861CC7}"/>
              </a:ext>
            </a:extLst>
          </p:cNvPr>
          <p:cNvSpPr txBox="1"/>
          <p:nvPr/>
        </p:nvSpPr>
        <p:spPr>
          <a:xfrm>
            <a:off x="400973" y="5033393"/>
            <a:ext cx="9637441" cy="1308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FOI FEITA ALGUMA AÇÃO ESPECIAL,  RELATIVA À EXPO INTEGRIDADE (EX: CONVITES, PALESTRA, ATRAÇÃO CULTURAL ETC.)? QUAL OU QUAIS?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B1CF6D-936A-1012-FC55-CDD9055065B3}"/>
              </a:ext>
            </a:extLst>
          </p:cNvPr>
          <p:cNvSpPr txBox="1"/>
          <p:nvPr/>
        </p:nvSpPr>
        <p:spPr>
          <a:xfrm>
            <a:off x="2593701" y="1307478"/>
            <a:ext cx="263615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</a:rPr>
              <a:t>***Em algumas aplicações, a Expo Integridade não foi uma missão obrigatório, mas o registro é importante para o portfólio</a:t>
            </a:r>
            <a:r>
              <a:rPr lang="pt-BR" sz="11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86BEC5-31CF-F1D2-0C1D-E0149B915866}"/>
              </a:ext>
            </a:extLst>
          </p:cNvPr>
          <p:cNvSpPr txBox="1"/>
          <p:nvPr/>
        </p:nvSpPr>
        <p:spPr>
          <a:xfrm>
            <a:off x="6965689" y="2833704"/>
            <a:ext cx="2982984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QUANTOS DIAS DUROU?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174B5F-C2B8-2146-A12F-72CC5007E864}"/>
              </a:ext>
            </a:extLst>
          </p:cNvPr>
          <p:cNvSpPr txBox="1"/>
          <p:nvPr/>
        </p:nvSpPr>
        <p:spPr>
          <a:xfrm>
            <a:off x="411134" y="3872441"/>
            <a:ext cx="9637441" cy="1031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 TIME PRODUZIU MATERIAIS ESPECIALMENTE PARA A EXPO INTEGRIDADE (EX: CARTAZES, FOLDERS, HISTÓRIA EM QUADRINHOS, FOLDERS ETC.)? EM CASO POSITIVO, CONTE PARA NÓS QUAIS..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41D8E7-2BBC-E26C-9073-BA2F658BED12}"/>
              </a:ext>
            </a:extLst>
          </p:cNvPr>
          <p:cNvSpPr txBox="1"/>
          <p:nvPr/>
        </p:nvSpPr>
        <p:spPr>
          <a:xfrm>
            <a:off x="6965689" y="3256617"/>
            <a:ext cx="298298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QUAL O NÚMERO ESTIMADO DE VISITANTES?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6D8C81-5765-61CC-FDD2-2A9EDCA8E3E7}"/>
              </a:ext>
            </a:extLst>
          </p:cNvPr>
          <p:cNvSpPr txBox="1"/>
          <p:nvPr/>
        </p:nvSpPr>
        <p:spPr>
          <a:xfrm>
            <a:off x="490727" y="3055540"/>
            <a:ext cx="62666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F40D116-0EC9-0046-0BB5-927F2CC9AA1C}"/>
              </a:ext>
            </a:extLst>
          </p:cNvPr>
          <p:cNvSpPr txBox="1"/>
          <p:nvPr/>
        </p:nvSpPr>
        <p:spPr>
          <a:xfrm>
            <a:off x="564138" y="6435069"/>
            <a:ext cx="9311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UTILIZE AS PÁGINAS SEGUINTES PARA COLOCAR FOTOS BEM ILUSTRATIVAS DE TUDO O QUE ENVOLVEU A MISSÃO.</a:t>
            </a:r>
          </a:p>
        </p:txBody>
      </p:sp>
    </p:spTree>
    <p:extLst>
      <p:ext uri="{BB962C8B-B14F-4D97-AF65-F5344CB8AC3E}">
        <p14:creationId xmlns:p14="http://schemas.microsoft.com/office/powerpoint/2010/main" val="305161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7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7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86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7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7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47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7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7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394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7" y="2130448"/>
            <a:ext cx="9637441" cy="5047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Deixe uma mensagem sobre a experiência NaMoral. (OPCIONAL)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58939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 preto sobre fundo branco&#10;&#10;Descrição gerada automaticamente">
            <a:extLst>
              <a:ext uri="{FF2B5EF4-FFF2-40B4-BE49-F238E27FC236}">
                <a16:creationId xmlns:a16="http://schemas.microsoft.com/office/drawing/2014/main" id="{1E806CDD-85D8-6CE9-2846-F91C0767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66689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D0ED41-9B6B-5EFC-BD79-C5053FBC54FE}"/>
              </a:ext>
            </a:extLst>
          </p:cNvPr>
          <p:cNvSpPr txBox="1"/>
          <p:nvPr/>
        </p:nvSpPr>
        <p:spPr>
          <a:xfrm>
            <a:off x="1277815" y="6248400"/>
            <a:ext cx="793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8384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D3763D3-B6BF-545B-7C6F-F6297B812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6" y="-1363295"/>
            <a:ext cx="9530861" cy="5361108"/>
          </a:xfrm>
          <a:prstGeom prst="rect">
            <a:avLst/>
          </a:prstGeom>
        </p:spPr>
      </p:pic>
      <p:pic>
        <p:nvPicPr>
          <p:cNvPr id="10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60FA3831-097F-F76D-E3B7-237734420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3997813"/>
            <a:ext cx="9749877" cy="1857352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70756B-EF79-0D91-8A68-3C927234D37B}"/>
              </a:ext>
            </a:extLst>
          </p:cNvPr>
          <p:cNvSpPr txBox="1"/>
          <p:nvPr/>
        </p:nvSpPr>
        <p:spPr>
          <a:xfrm>
            <a:off x="1793629" y="4501662"/>
            <a:ext cx="40444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www.mpdft.mp.br/namoral</a:t>
            </a:r>
            <a:endParaRPr lang="pt-BR" sz="1400" dirty="0">
              <a:solidFill>
                <a:srgbClr val="FF0000"/>
              </a:solidFill>
            </a:endParaRPr>
          </a:p>
          <a:p>
            <a:pPr algn="ctr"/>
            <a:r>
              <a:rPr lang="pt-BR" sz="1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www.instagram.com/namoralmpdft</a:t>
            </a:r>
            <a:endParaRPr lang="pt-BR" sz="1400" dirty="0">
              <a:solidFill>
                <a:srgbClr val="FF0000"/>
              </a:solidFill>
            </a:endParaRPr>
          </a:p>
          <a:p>
            <a:pPr algn="ctr"/>
            <a:r>
              <a:rPr lang="pt-BR" sz="1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namoral@mpdft.mp.br</a:t>
            </a:r>
            <a:endParaRPr lang="pt-BR" sz="1400" dirty="0">
              <a:solidFill>
                <a:srgbClr val="FF0000"/>
              </a:solidFill>
            </a:endParaRP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61 3343-9153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08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C6FEF5E3-8575-F4E5-940F-26C68E62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53"/>
            <a:ext cx="10439400" cy="7834864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B1235AA2-4ABB-4402-4308-2400E58F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07" y="-143813"/>
            <a:ext cx="1726556" cy="1276173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4167460-06C4-9FA4-A2EE-AE2A6EE7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43" y="930510"/>
            <a:ext cx="7983782" cy="4822104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Orientações para preenchimento e envio</a:t>
            </a:r>
          </a:p>
        </p:txBody>
      </p:sp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7023C4C6-1F86-F270-6350-2656CA8C8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03" y="73216"/>
            <a:ext cx="1325858" cy="93552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E8F6F3-E43E-8BB7-9772-8F306173175E}"/>
              </a:ext>
            </a:extLst>
          </p:cNvPr>
          <p:cNvSpPr txBox="1"/>
          <p:nvPr/>
        </p:nvSpPr>
        <p:spPr>
          <a:xfrm>
            <a:off x="1696743" y="1499666"/>
            <a:ext cx="8086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/>
              <a:t>Este formulário deve ser preenchido digitalmente e foi desenhado para evitar a </a:t>
            </a:r>
            <a:r>
              <a:rPr lang="pt-BR" sz="1300" i="1" dirty="0" err="1"/>
              <a:t>desformatação</a:t>
            </a:r>
            <a:r>
              <a:rPr lang="pt-BR" sz="1300" i="1" dirty="0"/>
              <a:t> durante o preenchimento. Para preservar ao máximo a formatação, faça o download do documento e preencha no computador.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4CB09C-079B-61B9-AA0D-622E98B3C8AE}"/>
              </a:ext>
            </a:extLst>
          </p:cNvPr>
          <p:cNvSpPr txBox="1"/>
          <p:nvPr/>
        </p:nvSpPr>
        <p:spPr>
          <a:xfrm>
            <a:off x="1696743" y="2123264"/>
            <a:ext cx="675947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200" dirty="0"/>
              <a:t>Faça o download do portfólio e preencha as informações solicitadas utilizando o seu computador. Não recomendamos o preenchimento </a:t>
            </a:r>
            <a:r>
              <a:rPr lang="pt-BR" sz="1200" dirty="0" err="1"/>
              <a:t>on</a:t>
            </a:r>
            <a:r>
              <a:rPr lang="pt-BR" sz="1200" dirty="0"/>
              <a:t> </a:t>
            </a:r>
            <a:r>
              <a:rPr lang="pt-BR" sz="1200" dirty="0" err="1"/>
              <a:t>line</a:t>
            </a:r>
            <a:r>
              <a:rPr lang="pt-BR" sz="1200" dirty="0"/>
              <a:t>.</a:t>
            </a:r>
          </a:p>
          <a:p>
            <a:pPr marL="342900" indent="-342900">
              <a:buAutoNum type="arabicPeriod"/>
            </a:pPr>
            <a:r>
              <a:rPr lang="pt-BR" sz="1200" dirty="0"/>
              <a:t>Para preencher os </a:t>
            </a:r>
            <a:r>
              <a:rPr lang="pt-BR" sz="1200" b="1" dirty="0"/>
              <a:t>campos de texto: </a:t>
            </a:r>
            <a:r>
              <a:rPr lang="pt-BR" sz="1200" dirty="0"/>
              <a:t>Você deve clicar nos pontinhos em vermelho em cada campo e então digitar a sua resposta.</a:t>
            </a:r>
          </a:p>
          <a:p>
            <a:pPr marL="342900" indent="-342900">
              <a:buAutoNum type="arabicPeriod"/>
            </a:pPr>
            <a:r>
              <a:rPr lang="pt-BR" sz="1200" dirty="0"/>
              <a:t>Para inserir as </a:t>
            </a:r>
            <a:r>
              <a:rPr lang="pt-BR" sz="1200" b="1" dirty="0"/>
              <a:t>imagens</a:t>
            </a:r>
            <a:r>
              <a:rPr lang="pt-BR" sz="1200" dirty="0"/>
              <a:t>: Clique no texto de cada figura para marcar. Escolha “inserir imagem” na barra de trabalho. Escolha a imagem e insira. Faça os ajustes de tamanho (veja orientações abaixo). Escolha as fotos de melhor qualidade.</a:t>
            </a:r>
          </a:p>
          <a:p>
            <a:pPr marL="342900" indent="-342900">
              <a:buAutoNum type="arabicPeriod"/>
            </a:pPr>
            <a:r>
              <a:rPr lang="pt-BR" sz="1200" dirty="0"/>
              <a:t>Procure enriquecer o portfólio com fotos incríveis das missões e momentos vividos na aplicação do projeto, que deem ao leitor uma visão precisa (e preciosa) de como foi o NaMoral na sua escola. Para esta finalidade, foram criados campos adicionais, além daqueles destinados às fotos obrigatórias.</a:t>
            </a:r>
          </a:p>
          <a:p>
            <a:pPr marL="342900" indent="-342900">
              <a:buAutoNum type="arabicPeriod"/>
            </a:pPr>
            <a:r>
              <a:rPr lang="pt-BR" sz="1200" dirty="0"/>
              <a:t>Salve o arquivo seguindo com um nome que identifique a sua escola,  conforme a orientação e exemplos abaixo:</a:t>
            </a:r>
            <a:br>
              <a:rPr lang="pt-BR" sz="1200" dirty="0"/>
            </a:br>
            <a:r>
              <a:rPr lang="pt-BR" sz="1200" b="1" dirty="0"/>
              <a:t>Nome do arquivo </a:t>
            </a:r>
            <a:r>
              <a:rPr lang="pt-BR" sz="1200" dirty="0"/>
              <a:t>= </a:t>
            </a:r>
            <a:r>
              <a:rPr lang="pt-BR" sz="1200" dirty="0" err="1"/>
              <a:t>Portfolio+Ano</a:t>
            </a:r>
            <a:r>
              <a:rPr lang="pt-BR" sz="1200" dirty="0"/>
              <a:t> de aplicação _ Nome da </a:t>
            </a:r>
            <a:r>
              <a:rPr lang="pt-BR" sz="1200" dirty="0" err="1"/>
              <a:t>Escola_Estado</a:t>
            </a:r>
            <a:br>
              <a:rPr lang="pt-BR" sz="1200" dirty="0"/>
            </a:br>
            <a:r>
              <a:rPr lang="pt-BR" sz="1200" dirty="0"/>
              <a:t>Exemplo 1: A escola Nove de julho, do Rio de Janeiro,  aplicou o Projeto em 2022.</a:t>
            </a:r>
            <a:br>
              <a:rPr lang="pt-BR" sz="1200" dirty="0"/>
            </a:br>
            <a:r>
              <a:rPr lang="pt-BR" sz="1200" dirty="0"/>
              <a:t>O nome do arquivo seria: </a:t>
            </a:r>
            <a:r>
              <a:rPr lang="pt-BR" sz="1200" b="1" dirty="0"/>
              <a:t>Portfolio2022_Novedejulho_RJ</a:t>
            </a:r>
            <a:br>
              <a:rPr lang="pt-BR" sz="1200" b="1" dirty="0"/>
            </a:br>
            <a:r>
              <a:rPr lang="pt-BR" sz="1200" dirty="0"/>
              <a:t>Exemplo 2: O CEMI do DF aplicou o projeto no Ensino Médio em 2023</a:t>
            </a:r>
            <a:br>
              <a:rPr lang="pt-BR" sz="1200" dirty="0"/>
            </a:br>
            <a:r>
              <a:rPr lang="pt-BR" sz="1200" dirty="0"/>
              <a:t>O nome do arquivo seria: </a:t>
            </a:r>
            <a:r>
              <a:rPr lang="pt-BR" sz="1200" b="1" dirty="0"/>
              <a:t>Portfolio2023_CEMI_DF</a:t>
            </a:r>
          </a:p>
          <a:p>
            <a:pPr marL="342900" indent="-342900">
              <a:buAutoNum type="arabicPeriod"/>
            </a:pPr>
            <a:r>
              <a:rPr lang="pt-BR" sz="1200" dirty="0"/>
              <a:t>Envie o arquivo salvo para o e-mail </a:t>
            </a:r>
            <a:r>
              <a:rPr lang="pt-BR" sz="1200" dirty="0">
                <a:hlinkClick r:id="rId5"/>
              </a:rPr>
              <a:t>namoral@mpdft.mp.br</a:t>
            </a:r>
            <a:r>
              <a:rPr lang="pt-BR" sz="1200" dirty="0"/>
              <a:t>. </a:t>
            </a:r>
          </a:p>
          <a:p>
            <a:endParaRPr lang="pt-BR" sz="1300" b="1" dirty="0"/>
          </a:p>
          <a:p>
            <a:r>
              <a:rPr lang="pt-BR" sz="1200" b="1" dirty="0"/>
              <a:t>IMPORTANTE</a:t>
            </a:r>
            <a:r>
              <a:rPr lang="pt-BR" sz="1200" dirty="0"/>
              <a:t>: </a:t>
            </a:r>
            <a:br>
              <a:rPr lang="pt-BR" sz="1200" dirty="0"/>
            </a:br>
            <a:r>
              <a:rPr lang="pt-BR" sz="1000" b="1" dirty="0"/>
              <a:t>Se a imagem for maior que a figura</a:t>
            </a:r>
            <a:r>
              <a:rPr lang="pt-BR" sz="1000" dirty="0"/>
              <a:t>, clique na imagem e então num dos pontos dos cantos. </a:t>
            </a:r>
          </a:p>
          <a:p>
            <a:r>
              <a:rPr lang="pt-BR" sz="1000" dirty="0"/>
              <a:t>Com o mouse pressionado, movimente para reduzir.</a:t>
            </a:r>
          </a:p>
          <a:p>
            <a:r>
              <a:rPr lang="pt-BR" sz="1000" b="1" dirty="0"/>
              <a:t>Não é necessário </a:t>
            </a:r>
            <a:r>
              <a:rPr lang="pt-BR" sz="1000" dirty="0"/>
              <a:t>fazer a imagem ficar exatamente do tamanho da figura. Se você tentar fazer isso, a imagem ficará distorcida.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63745CD-88A4-D795-A22A-C3436AC8F25C}"/>
              </a:ext>
            </a:extLst>
          </p:cNvPr>
          <p:cNvSpPr txBox="1"/>
          <p:nvPr/>
        </p:nvSpPr>
        <p:spPr>
          <a:xfrm>
            <a:off x="1696743" y="6385969"/>
            <a:ext cx="56066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/>
              <a:t>As figuras para inserção de imagens foram colocadas neste portfólio para permitir que mais de uma foto seja inserida em cada página, deste modo ajudando a criar uma galeria harmoniosa que represente a riqueza dos trabalhos desenvolvidos na sua escola.</a:t>
            </a:r>
          </a:p>
        </p:txBody>
      </p:sp>
    </p:spTree>
    <p:extLst>
      <p:ext uri="{BB962C8B-B14F-4D97-AF65-F5344CB8AC3E}">
        <p14:creationId xmlns:p14="http://schemas.microsoft.com/office/powerpoint/2010/main" val="17195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14600" y="442691"/>
            <a:ext cx="271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Parte 1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Identificação da escola e dos responsáveis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EA4B4E-74D2-0AC7-226D-BE5720E074B5}"/>
              </a:ext>
            </a:extLst>
          </p:cNvPr>
          <p:cNvSpPr txBox="1"/>
          <p:nvPr/>
        </p:nvSpPr>
        <p:spPr>
          <a:xfrm>
            <a:off x="447038" y="2114921"/>
            <a:ext cx="95453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NOME DA ESCOLA: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.................................................................................................  </a:t>
            </a:r>
            <a:r>
              <a:rPr lang="pt-BR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ACA7CE-B31C-C288-7880-0186ED8B780E}"/>
              </a:ext>
            </a:extLst>
          </p:cNvPr>
          <p:cNvSpPr txBox="1"/>
          <p:nvPr/>
        </p:nvSpPr>
        <p:spPr>
          <a:xfrm>
            <a:off x="457003" y="3051205"/>
            <a:ext cx="413512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QUANTITATIVO DE ALUNOS (TOTAL):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45E507-6889-591B-5C34-519FF09B3947}"/>
              </a:ext>
            </a:extLst>
          </p:cNvPr>
          <p:cNvSpPr txBox="1"/>
          <p:nvPr/>
        </p:nvSpPr>
        <p:spPr>
          <a:xfrm>
            <a:off x="457003" y="2567926"/>
            <a:ext cx="11536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ESTADO: </a:t>
            </a:r>
            <a:r>
              <a:rPr lang="pt-BR" sz="1400" b="1" dirty="0">
                <a:solidFill>
                  <a:srgbClr val="FF0000"/>
                </a:solidFill>
              </a:rPr>
              <a:t>.. </a:t>
            </a:r>
            <a:r>
              <a:rPr lang="pt-BR" dirty="0"/>
              <a:t>  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1767718" y="2567926"/>
            <a:ext cx="82346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MUNICÍPIO/CIDADE: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</a:t>
            </a:r>
            <a:r>
              <a:rPr lang="pt-BR" sz="1050" dirty="0">
                <a:solidFill>
                  <a:srgbClr val="FF0000"/>
                </a:solidFill>
              </a:rPr>
              <a:t>        </a:t>
            </a:r>
            <a:r>
              <a:rPr lang="pt-BR" dirty="0"/>
              <a:t>                                                                               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0185E9-7606-C9AE-A762-8BE03D2DF2A4}"/>
              </a:ext>
            </a:extLst>
          </p:cNvPr>
          <p:cNvSpPr txBox="1"/>
          <p:nvPr/>
        </p:nvSpPr>
        <p:spPr>
          <a:xfrm>
            <a:off x="4683563" y="3051205"/>
            <a:ext cx="531875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QUANTITATIVO – ALUNOS INSCRITOS NO NAMORAL: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D57058-0385-9833-1A83-708E4C6B7CEF}"/>
              </a:ext>
            </a:extLst>
          </p:cNvPr>
          <p:cNvSpPr txBox="1"/>
          <p:nvPr/>
        </p:nvSpPr>
        <p:spPr>
          <a:xfrm>
            <a:off x="457003" y="5359386"/>
            <a:ext cx="9545319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OUTROS PROFESSORES QUE APLICARAM/ACOMPANHARAM/AUXILIARAM A APLICAÇÃO: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1. ..................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2. ..................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3. ..................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82E516-55F8-1CAE-E943-31A33BC25713}"/>
              </a:ext>
            </a:extLst>
          </p:cNvPr>
          <p:cNvSpPr txBox="1"/>
          <p:nvPr/>
        </p:nvSpPr>
        <p:spPr>
          <a:xfrm>
            <a:off x="457003" y="6512977"/>
            <a:ext cx="453136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DATA DE INÍCIO DA APLICAÇÃO: </a:t>
            </a:r>
            <a:r>
              <a:rPr lang="pt-BR" sz="1600" dirty="0">
                <a:solidFill>
                  <a:srgbClr val="FF0000"/>
                </a:solidFill>
              </a:rPr>
              <a:t>.............</a:t>
            </a:r>
            <a:r>
              <a:rPr lang="pt-BR" sz="1600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F664A3-ECE2-852E-2D0F-7CCA52E8782E}"/>
              </a:ext>
            </a:extLst>
          </p:cNvPr>
          <p:cNvSpPr txBox="1"/>
          <p:nvPr/>
        </p:nvSpPr>
        <p:spPr>
          <a:xfrm>
            <a:off x="5323644" y="6512977"/>
            <a:ext cx="46786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DATA FINAL DA APLICAÇÃO: </a:t>
            </a:r>
            <a:r>
              <a:rPr lang="pt-BR" sz="1600" dirty="0">
                <a:solidFill>
                  <a:srgbClr val="FF0000"/>
                </a:solidFill>
              </a:rPr>
              <a:t>............. 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D0A837-BB5F-E38B-3904-AF070D2D74EE}"/>
              </a:ext>
            </a:extLst>
          </p:cNvPr>
          <p:cNvSpPr txBox="1"/>
          <p:nvPr/>
        </p:nvSpPr>
        <p:spPr>
          <a:xfrm>
            <a:off x="457003" y="3475323"/>
            <a:ext cx="954531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APLICAÇÃO PARA [</a:t>
            </a:r>
            <a:r>
              <a:rPr lang="pt-BR" sz="1400" dirty="0">
                <a:solidFill>
                  <a:srgbClr val="FF0000"/>
                </a:solidFill>
              </a:rPr>
              <a:t>....</a:t>
            </a:r>
            <a:r>
              <a:rPr lang="pt-BR" sz="1400" dirty="0"/>
              <a:t>]ENSINO FUNDAMENTAL [</a:t>
            </a:r>
            <a:r>
              <a:rPr lang="pt-BR" sz="1400" dirty="0">
                <a:solidFill>
                  <a:srgbClr val="FF0000"/>
                </a:solidFill>
              </a:rPr>
              <a:t>....</a:t>
            </a:r>
            <a:r>
              <a:rPr lang="pt-BR" sz="1400" dirty="0"/>
              <a:t>]ENSINO MÉDIO    ANOS: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400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A438865-9344-A892-912F-B9E4EA52DF6E}"/>
              </a:ext>
            </a:extLst>
          </p:cNvPr>
          <p:cNvSpPr txBox="1"/>
          <p:nvPr/>
        </p:nvSpPr>
        <p:spPr>
          <a:xfrm>
            <a:off x="461984" y="3849974"/>
            <a:ext cx="9535355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PROFESSOR RESPONSÁVEL: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  <a:p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4D7450A-1CCD-A0FB-7557-2F585A9B2C4B}"/>
              </a:ext>
            </a:extLst>
          </p:cNvPr>
          <p:cNvSpPr txBox="1"/>
          <p:nvPr/>
        </p:nvSpPr>
        <p:spPr>
          <a:xfrm>
            <a:off x="6878791" y="3928521"/>
            <a:ext cx="27623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E-MAIL(OPCIONAL):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AC9850B-88D4-E574-C528-AE3BCFCA549C}"/>
              </a:ext>
            </a:extLst>
          </p:cNvPr>
          <p:cNvSpPr txBox="1"/>
          <p:nvPr/>
        </p:nvSpPr>
        <p:spPr>
          <a:xfrm>
            <a:off x="461983" y="4458938"/>
            <a:ext cx="953535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FACILITADOR RESPONSÁVEL (SE FOR ALGUÉM EXTERNO À ESCOLA: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  <a:p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FC6023-53C5-2682-1D69-D0FCDD1D1529}"/>
              </a:ext>
            </a:extLst>
          </p:cNvPr>
          <p:cNvSpPr txBox="1"/>
          <p:nvPr/>
        </p:nvSpPr>
        <p:spPr>
          <a:xfrm>
            <a:off x="6497643" y="2606346"/>
            <a:ext cx="348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ANO/SEMESTRE DA APLICAÇAO: </a:t>
            </a:r>
            <a:r>
              <a:rPr lang="pt-BR" sz="1100" dirty="0">
                <a:solidFill>
                  <a:srgbClr val="FF0000"/>
                </a:solidFill>
              </a:rPr>
              <a:t>........................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2038CD-2DAB-4A42-3B4C-881F7CF69C4B}"/>
              </a:ext>
            </a:extLst>
          </p:cNvPr>
          <p:cNvSpPr txBox="1"/>
          <p:nvPr/>
        </p:nvSpPr>
        <p:spPr>
          <a:xfrm>
            <a:off x="6878791" y="4567359"/>
            <a:ext cx="2979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E-MAIL(OPCIONAL):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7433F5-F019-A319-8174-CCCD67E3C917}"/>
              </a:ext>
            </a:extLst>
          </p:cNvPr>
          <p:cNvSpPr txBox="1"/>
          <p:nvPr/>
        </p:nvSpPr>
        <p:spPr>
          <a:xfrm>
            <a:off x="6665422" y="2141508"/>
            <a:ext cx="2762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E-MAIL: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</p:txBody>
      </p:sp>
    </p:spTree>
    <p:extLst>
      <p:ext uri="{BB962C8B-B14F-4D97-AF65-F5344CB8AC3E}">
        <p14:creationId xmlns:p14="http://schemas.microsoft.com/office/powerpoint/2010/main" val="244142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563448" y="557646"/>
            <a:ext cx="302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1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Herói NaMoral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EA4B4E-74D2-0AC7-226D-BE5720E074B5}"/>
              </a:ext>
            </a:extLst>
          </p:cNvPr>
          <p:cNvSpPr txBox="1"/>
          <p:nvPr/>
        </p:nvSpPr>
        <p:spPr>
          <a:xfrm>
            <a:off x="447037" y="2150601"/>
            <a:ext cx="954532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NOME DO HERÓI/HEROÍNA CRIADO: </a:t>
            </a:r>
            <a:r>
              <a:rPr lang="pt-BR" sz="1400" dirty="0">
                <a:solidFill>
                  <a:srgbClr val="FF0000"/>
                </a:solidFill>
              </a:rPr>
              <a:t>.........................................</a:t>
            </a:r>
            <a:r>
              <a:rPr lang="pt-BR" sz="1400" dirty="0"/>
              <a:t>      </a:t>
            </a:r>
            <a:r>
              <a:rPr lang="pt-BR" sz="1100" dirty="0"/>
              <a:t>                                                                                                                                                                                    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47037" y="2580827"/>
            <a:ext cx="95453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PERFIL DO INSTAGRAM DO HERÓI (ARROBA):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</a:t>
            </a:r>
            <a:r>
              <a:rPr lang="pt-BR" sz="1100" dirty="0"/>
              <a:t>                                                                                                                                                             </a:t>
            </a:r>
            <a:r>
              <a:rPr lang="pt-BR" dirty="0"/>
              <a:t>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DDDDA0-2A8F-4988-E5DB-FFBA78EE88EF}"/>
              </a:ext>
            </a:extLst>
          </p:cNvPr>
          <p:cNvSpPr txBox="1"/>
          <p:nvPr/>
        </p:nvSpPr>
        <p:spPr>
          <a:xfrm>
            <a:off x="447037" y="3042672"/>
            <a:ext cx="95453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PARA O PERFIL DO HERÓI</a:t>
            </a:r>
            <a:r>
              <a:rPr lang="pt-BR" dirty="0"/>
              <a:t>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..................................................................................</a:t>
            </a:r>
            <a:r>
              <a:rPr lang="pt-BR" sz="1100" dirty="0"/>
              <a:t>                                                            </a:t>
            </a:r>
            <a:r>
              <a:rPr lang="pt-BR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47037" y="3524154"/>
            <a:ext cx="9545319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BIOGRAFIA DO HERÓI (EM TEXTO – NÃO COLE IMAGENS): 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.........................................................................................................................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71354"/>
            <a:ext cx="6370323" cy="3647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CONTINUAÇÃO DA BIOGRAFIA DO HERÓI (EM TEXTO):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471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2000" dirty="0"/>
              <a:t>Insira a imagem do herói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Outras imagens do herói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535677" y="4063998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Outras imagens do herói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2D5AE1-7911-E4C9-5855-2F172CBBED00}"/>
              </a:ext>
            </a:extLst>
          </p:cNvPr>
          <p:cNvSpPr txBox="1"/>
          <p:nvPr/>
        </p:nvSpPr>
        <p:spPr>
          <a:xfrm>
            <a:off x="7076441" y="4236503"/>
            <a:ext cx="2946400" cy="2646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300" b="1" dirty="0"/>
              <a:t>Descreva as principais virtudes do Herói</a:t>
            </a:r>
          </a:p>
          <a:p>
            <a:pPr marL="0" indent="0" algn="ctr">
              <a:buNone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346E10-1320-D49A-F417-496297091D68}"/>
              </a:ext>
            </a:extLst>
          </p:cNvPr>
          <p:cNvSpPr txBox="1"/>
          <p:nvPr/>
        </p:nvSpPr>
        <p:spPr>
          <a:xfrm>
            <a:off x="6974840" y="541578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rgbClr val="FF0000"/>
                </a:solidFill>
              </a:rPr>
              <a:t>CLIQUE NO TEXTO, DEPOIS EM </a:t>
            </a:r>
            <a:r>
              <a:rPr lang="pt-BR" sz="900" b="1" dirty="0">
                <a:solidFill>
                  <a:srgbClr val="FF0000"/>
                </a:solidFill>
              </a:rPr>
              <a:t>INSERIR IMAGEM</a:t>
            </a:r>
            <a:r>
              <a:rPr lang="pt-BR" sz="900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pt-BR" sz="900" dirty="0">
                <a:solidFill>
                  <a:srgbClr val="FF0000"/>
                </a:solidFill>
              </a:rPr>
              <a:t>NÃO PRECISA ESTICAR A IMAGEM PARA OCUPAR TODO O QUADRADO, O IMPORTANTE É O REGISTRO DE BOA QUALIDADE</a:t>
            </a:r>
            <a:r>
              <a:rPr lang="pt-BR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2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Uma imagem contendo camisa&#10;&#10;Descrição gerada automaticamente">
            <a:extLst>
              <a:ext uri="{FF2B5EF4-FFF2-40B4-BE49-F238E27FC236}">
                <a16:creationId xmlns:a16="http://schemas.microsoft.com/office/drawing/2014/main" id="{CA6A4A16-4E2D-E864-438E-77A6EDDF1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84" y="1571418"/>
            <a:ext cx="2230438" cy="2230438"/>
          </a:xfrm>
          <a:ln>
            <a:noFill/>
          </a:ln>
        </p:spPr>
      </p:pic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E8087006-F271-93F4-B0C8-895176FCA7FA}"/>
              </a:ext>
            </a:extLst>
          </p:cNvPr>
          <p:cNvSpPr txBox="1">
            <a:spLocks/>
          </p:cNvSpPr>
          <p:nvPr/>
        </p:nvSpPr>
        <p:spPr>
          <a:xfrm>
            <a:off x="6601461" y="364394"/>
            <a:ext cx="3538219" cy="46444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Insira imagem sobre o processo de criação do herói (opcional)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55E3A8-EBC5-AE3B-97DC-66EF22DC3F9B}"/>
              </a:ext>
            </a:extLst>
          </p:cNvPr>
          <p:cNvSpPr txBox="1"/>
          <p:nvPr/>
        </p:nvSpPr>
        <p:spPr>
          <a:xfrm>
            <a:off x="454661" y="5130800"/>
            <a:ext cx="9685019" cy="2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OPCIONAL: CONTE SOBRE O PROCESSO DE CRIAÇÃO DO HERÓI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EB11D878-85E2-141E-351B-948141353281}"/>
              </a:ext>
            </a:extLst>
          </p:cNvPr>
          <p:cNvSpPr txBox="1">
            <a:spLocks/>
          </p:cNvSpPr>
          <p:nvPr/>
        </p:nvSpPr>
        <p:spPr>
          <a:xfrm>
            <a:off x="454661" y="364394"/>
            <a:ext cx="3538219" cy="46444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Insira imagem sobre o processo de criação do herói</a:t>
            </a:r>
            <a:endParaRPr lang="pt-BR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EBE038-D4D3-1AB1-C599-C31E4CD114FD}"/>
              </a:ext>
            </a:extLst>
          </p:cNvPr>
          <p:cNvSpPr txBox="1"/>
          <p:nvPr/>
        </p:nvSpPr>
        <p:spPr>
          <a:xfrm>
            <a:off x="4130042" y="383726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Processo de criação </a:t>
            </a:r>
          </a:p>
          <a:p>
            <a:pPr algn="ctr"/>
            <a:r>
              <a:rPr lang="pt-BR" sz="1200" dirty="0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220196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Desenho de bandeira&#10;&#10;Descrição gerada automaticamente">
            <a:extLst>
              <a:ext uri="{FF2B5EF4-FFF2-40B4-BE49-F238E27FC236}">
                <a16:creationId xmlns:a16="http://schemas.microsoft.com/office/drawing/2014/main" id="{DA967278-4570-19E5-B291-DD957100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75735"/>
            <a:ext cx="9749877" cy="185735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2480986" y="442691"/>
            <a:ext cx="2748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Missão 2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O herói busca os perrengues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57197" y="2230332"/>
            <a:ext cx="9545319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 PUBLICAÇÃO DA MISSÃO NO INSTAGRAM DO HERÓI (PODEM COLOCAR MAIS DE UM LINK):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57197" y="3304740"/>
            <a:ext cx="9545319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DE MANEIRA SUCINTA COMO FOI A EXPERIÊNCIA DE APLICAR O QUESTIONÁRIO NAMORAL EM OUTRAS TURMAS DA ESCOLA.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618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135fc-e8c9-477a-83e2-8d2d7dcfa8ba" xsi:nil="true"/>
    <lcf76f155ced4ddcb4097134ff3c332f xmlns="ed78c111-6b70-4fec-9885-cf58ed7cf3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B5439A07AE914DAE3B47C6C17099BE" ma:contentTypeVersion="8" ma:contentTypeDescription="Crie um novo documento." ma:contentTypeScope="" ma:versionID="ab64152d2aad7677fc8011d58f799bf3">
  <xsd:schema xmlns:xsd="http://www.w3.org/2001/XMLSchema" xmlns:xs="http://www.w3.org/2001/XMLSchema" xmlns:p="http://schemas.microsoft.com/office/2006/metadata/properties" xmlns:ns2="ed78c111-6b70-4fec-9885-cf58ed7cf3fc" xmlns:ns3="cc2135fc-e8c9-477a-83e2-8d2d7dcfa8ba" targetNamespace="http://schemas.microsoft.com/office/2006/metadata/properties" ma:root="true" ma:fieldsID="1c86286625811316a9ed5f58ae03d4c9" ns2:_="" ns3:_="">
    <xsd:import namespace="ed78c111-6b70-4fec-9885-cf58ed7cf3fc"/>
    <xsd:import namespace="cc2135fc-e8c9-477a-83e2-8d2d7dcfa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8c111-6b70-4fec-9885-cf58ed7cf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3c9abb3-78b5-4fc3-86d5-0f83c980b0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135fc-e8c9-477a-83e2-8d2d7dcfa8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0e6f067-383b-4abe-af31-a736d755558a}" ma:internalName="TaxCatchAll" ma:showField="CatchAllData" ma:web="cc2135fc-e8c9-477a-83e2-8d2d7dcfa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F57B4B-ED4E-4EA3-BEC6-6CA6E625FA2A}">
  <ds:schemaRefs>
    <ds:schemaRef ds:uri="http://schemas.microsoft.com/office/2006/metadata/properties"/>
    <ds:schemaRef ds:uri="http://schemas.microsoft.com/office/infopath/2007/PartnerControls"/>
    <ds:schemaRef ds:uri="cc2135fc-e8c9-477a-83e2-8d2d7dcfa8ba"/>
    <ds:schemaRef ds:uri="ed78c111-6b70-4fec-9885-cf58ed7cf3fc"/>
  </ds:schemaRefs>
</ds:datastoreItem>
</file>

<file path=customXml/itemProps2.xml><?xml version="1.0" encoding="utf-8"?>
<ds:datastoreItem xmlns:ds="http://schemas.openxmlformats.org/officeDocument/2006/customXml" ds:itemID="{89B03C9F-CB1E-4510-9EE9-B38FC5223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12CE0-9EBC-468B-A750-876C23392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78c111-6b70-4fec-9885-cf58ed7cf3fc"/>
    <ds:schemaRef ds:uri="cc2135fc-e8c9-477a-83e2-8d2d7dcfa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1954</Words>
  <Application>Microsoft Office PowerPoint</Application>
  <PresentationFormat>Personalizar</PresentationFormat>
  <Paragraphs>444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Lúcia Nogueira</dc:creator>
  <cp:lastModifiedBy>Ana Lúcia Nogueira</cp:lastModifiedBy>
  <cp:revision>2</cp:revision>
  <dcterms:created xsi:type="dcterms:W3CDTF">2022-10-10T18:21:21Z</dcterms:created>
  <dcterms:modified xsi:type="dcterms:W3CDTF">2022-11-03T18:24:24Z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0x010100C0B5439A07AE914DAE3B47C6C17099BE</vt:lpwstr>
  </property>
</Properties>
</file>