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4"/>
  </p:sldMasterIdLst>
  <p:notesMasterIdLst>
    <p:notesMasterId r:id="rId22"/>
  </p:notesMasterIdLst>
  <p:handoutMasterIdLst>
    <p:handoutMasterId r:id="rId23"/>
  </p:handoutMasterIdLst>
  <p:sldIdLst>
    <p:sldId id="258" r:id="rId5"/>
    <p:sldId id="263" r:id="rId6"/>
    <p:sldId id="321" r:id="rId7"/>
    <p:sldId id="322" r:id="rId8"/>
    <p:sldId id="326" r:id="rId9"/>
    <p:sldId id="323" r:id="rId10"/>
    <p:sldId id="324" r:id="rId11"/>
    <p:sldId id="325" r:id="rId12"/>
    <p:sldId id="318" r:id="rId13"/>
    <p:sldId id="319" r:id="rId14"/>
    <p:sldId id="320" r:id="rId15"/>
    <p:sldId id="285" r:id="rId16"/>
    <p:sldId id="327" r:id="rId17"/>
    <p:sldId id="328" r:id="rId18"/>
    <p:sldId id="329" r:id="rId19"/>
    <p:sldId id="330" r:id="rId20"/>
    <p:sldId id="271" r:id="rId21"/>
  </p:sldIdLst>
  <p:sldSz cx="12192000" cy="6858000"/>
  <p:notesSz cx="7104063" cy="10234613"/>
  <p:defaultTextStyle>
    <a:defPPr rtl="0"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836" autoAdjust="0"/>
  </p:normalViewPr>
  <p:slideViewPr>
    <p:cSldViewPr snapToGrid="0" showGuides="1">
      <p:cViewPr varScale="1">
        <p:scale>
          <a:sx n="104" d="100"/>
          <a:sy n="104" d="100"/>
        </p:scale>
        <p:origin x="792" y="78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 showGuides="1">
      <p:cViewPr varScale="1">
        <p:scale>
          <a:sx n="90" d="100"/>
          <a:sy n="90" d="100"/>
        </p:scale>
        <p:origin x="2736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l">
              <a:defRPr sz="1300"/>
            </a:lvl1pPr>
          </a:lstStyle>
          <a:p>
            <a:pPr rtl="0"/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4023992" y="0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r">
              <a:defRPr sz="1300"/>
            </a:lvl1pPr>
          </a:lstStyle>
          <a:p>
            <a:pPr rtl="0"/>
            <a:fld id="{FB1B3ECB-952F-46A4-ACCD-79C7130C67B4}" type="datetime1">
              <a:rPr lang="pt-BR" smtClean="0"/>
              <a:t>20/02/2020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721107"/>
            <a:ext cx="3078427" cy="513507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l">
              <a:defRPr sz="1300"/>
            </a:lvl1pPr>
          </a:lstStyle>
          <a:p>
            <a:pPr rtl="0"/>
            <a:endParaRPr lang="pt-BR" dirty="0"/>
          </a:p>
        </p:txBody>
      </p:sp>
      <p:sp>
        <p:nvSpPr>
          <p:cNvPr id="5" name="Espaço reservado para número do slide 4"/>
          <p:cNvSpPr>
            <a:spLocks noGrp="1"/>
          </p:cNvSpPr>
          <p:nvPr>
            <p:ph type="sldNum" sz="quarter" idx="3"/>
          </p:nvPr>
        </p:nvSpPr>
        <p:spPr>
          <a:xfrm>
            <a:off x="4023992" y="9721107"/>
            <a:ext cx="3078427" cy="513507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r">
              <a:defRPr sz="1300"/>
            </a:lvl1pPr>
          </a:lstStyle>
          <a:p>
            <a:pPr rtl="0"/>
            <a:fld id="{B26E42EF-B2A2-4428-A098-E6934E2840B8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266190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l">
              <a:defRPr sz="1300"/>
            </a:lvl1pPr>
          </a:lstStyle>
          <a:p>
            <a:pPr rtl="0"/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4023992" y="0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r">
              <a:defRPr sz="1300"/>
            </a:lvl1pPr>
          </a:lstStyle>
          <a:p>
            <a:fld id="{8FA1A095-A82E-4FA2-8D30-C9299ED306F1}" type="datetime1">
              <a:rPr lang="pt-BR" smtClean="0"/>
              <a:pPr/>
              <a:t>20/02/2020</a:t>
            </a:fld>
            <a:endParaRPr lang="pt-BR" dirty="0"/>
          </a:p>
        </p:txBody>
      </p:sp>
      <p:sp>
        <p:nvSpPr>
          <p:cNvPr id="4" name="Espaço reservado para imagem do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482600" y="1279525"/>
            <a:ext cx="61404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75" tIns="49538" rIns="99075" bIns="49538" rtlCol="0" anchor="ctr"/>
          <a:lstStyle/>
          <a:p>
            <a:pPr rtl="0"/>
            <a:endParaRPr lang="pt-BR" dirty="0"/>
          </a:p>
        </p:txBody>
      </p:sp>
      <p:sp>
        <p:nvSpPr>
          <p:cNvPr id="5" name="Espaço reservado para notas 4"/>
          <p:cNvSpPr>
            <a:spLocks noGrp="1"/>
          </p:cNvSpPr>
          <p:nvPr>
            <p:ph type="body" sz="quarter" idx="3"/>
          </p:nvPr>
        </p:nvSpPr>
        <p:spPr>
          <a:xfrm>
            <a:off x="710407" y="4925407"/>
            <a:ext cx="5683250" cy="4029879"/>
          </a:xfrm>
          <a:prstGeom prst="rect">
            <a:avLst/>
          </a:prstGeom>
        </p:spPr>
        <p:txBody>
          <a:bodyPr vert="horz" lIns="99075" tIns="49538" rIns="99075" bIns="49538" rtlCol="0"/>
          <a:lstStyle/>
          <a:p>
            <a:pPr lvl="0" rtl="0"/>
            <a:r>
              <a:rPr lang="pt-BR" dirty="0"/>
              <a:t>Clique para editar o texto Mestre</a:t>
            </a:r>
          </a:p>
          <a:p>
            <a:pPr lvl="1" rtl="0"/>
            <a:r>
              <a:rPr lang="pt-BR" dirty="0"/>
              <a:t>Segundo nível</a:t>
            </a:r>
          </a:p>
          <a:p>
            <a:pPr lvl="2" rtl="0"/>
            <a:r>
              <a:rPr lang="pt-BR" dirty="0"/>
              <a:t>Terceiro nível</a:t>
            </a:r>
          </a:p>
          <a:p>
            <a:pPr lvl="3" rtl="0"/>
            <a:r>
              <a:rPr lang="pt-BR" dirty="0"/>
              <a:t>Quarto nível</a:t>
            </a:r>
          </a:p>
          <a:p>
            <a:pPr lvl="4" rtl="0"/>
            <a:r>
              <a:rPr lang="pt-BR" dirty="0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721107"/>
            <a:ext cx="3078427" cy="513507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l">
              <a:defRPr sz="1300"/>
            </a:lvl1pPr>
          </a:lstStyle>
          <a:p>
            <a:pPr rtl="0"/>
            <a:endParaRPr lang="pt-BR" dirty="0"/>
          </a:p>
        </p:txBody>
      </p:sp>
      <p:sp>
        <p:nvSpPr>
          <p:cNvPr id="7" name="Espaço reservado para número do slide 6"/>
          <p:cNvSpPr>
            <a:spLocks noGrp="1"/>
          </p:cNvSpPr>
          <p:nvPr>
            <p:ph type="sldNum" sz="quarter" idx="5"/>
          </p:nvPr>
        </p:nvSpPr>
        <p:spPr>
          <a:xfrm>
            <a:off x="4023992" y="9721107"/>
            <a:ext cx="3078427" cy="513507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r">
              <a:defRPr sz="1300"/>
            </a:lvl1pPr>
          </a:lstStyle>
          <a:p>
            <a:pPr rtl="0"/>
            <a:fld id="{923716F0-385D-4F6E-BE54-A09D410D24C2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834262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o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pt-BR" dirty="0"/>
          </a:p>
        </p:txBody>
      </p:sp>
      <p:sp>
        <p:nvSpPr>
          <p:cNvPr id="4" name="Espaço reservado para número do slide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923716F0-385D-4F6E-BE54-A09D410D24C2}" type="slidenum">
              <a:rPr lang="pt-BR" smtClean="0"/>
              <a:t>1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568466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1219200" y="4343400"/>
            <a:ext cx="10363200" cy="1975104"/>
          </a:xfrm>
        </p:spPr>
        <p:txBody>
          <a:bodyPr rtlCol="0"/>
          <a:lstStyle>
            <a:lvl1pPr marR="9144" algn="l" rtl="0">
              <a:defRPr sz="4000" b="1" cap="all" spc="0" baseline="0">
                <a:solidFill>
                  <a:schemeClr val="tx2"/>
                </a:solidFill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pPr rtl="0"/>
            <a:r>
              <a:rPr lang="pt-BR"/>
              <a:t>Clique para editar o título Mestre</a:t>
            </a:r>
            <a:endParaRPr kumimoji="0" lang="pt-BR" dirty="0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1219200" y="2834640"/>
            <a:ext cx="10363200" cy="1508760"/>
          </a:xfrm>
        </p:spPr>
        <p:txBody>
          <a:bodyPr lIns="100584" tIns="45720" rtlCol="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accent3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pPr rtl="0"/>
            <a:r>
              <a:rPr lang="pt-BR"/>
              <a:t>Clique para editar o estilo do subtítulo Mestre</a:t>
            </a:r>
            <a:endParaRPr lang="pt-BR" dirty="0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pt-BR" dirty="0"/>
              <a:t>Adicionar um rodapé</a:t>
            </a:r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4BE0D75F-0651-4C06-BB9E-1F55A5D24CBA}" type="datetime1">
              <a:rPr lang="pt-BR" smtClean="0"/>
              <a:pPr/>
              <a:t>20/02/2020</a:t>
            </a:fld>
            <a:endParaRPr lang="pt-BR" dirty="0"/>
          </a:p>
        </p:txBody>
      </p:sp>
      <p:sp>
        <p:nvSpPr>
          <p:cNvPr id="29" name="Espaço reservado para o número do slide 2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674743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pt-BR"/>
              <a:t>Clique para editar o título Mestre</a:t>
            </a:r>
            <a:endParaRPr lang="pt-BR" dirty="0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 eaLnBrk="1" latinLnBrk="0" hangingPunct="1"/>
            <a:r>
              <a:rPr lang="pt-BR"/>
              <a:t>Clique para editar os estilos de texto Mestres</a:t>
            </a:r>
          </a:p>
          <a:p>
            <a:pPr lvl="1" rtl="0" eaLnBrk="1" latinLnBrk="0" hangingPunct="1"/>
            <a:r>
              <a:rPr lang="pt-BR"/>
              <a:t>Segundo nível</a:t>
            </a:r>
          </a:p>
          <a:p>
            <a:pPr lvl="2" rtl="0" eaLnBrk="1" latinLnBrk="0" hangingPunct="1"/>
            <a:r>
              <a:rPr lang="pt-BR"/>
              <a:t>Terceiro nível</a:t>
            </a:r>
          </a:p>
          <a:p>
            <a:pPr lvl="3" rtl="0" eaLnBrk="1" latinLnBrk="0" hangingPunct="1"/>
            <a:r>
              <a:rPr lang="pt-BR"/>
              <a:t>Quarto nível</a:t>
            </a:r>
          </a:p>
          <a:p>
            <a:pPr lvl="4" rtl="0" eaLnBrk="1" latinLnBrk="0" hangingPunct="1"/>
            <a:r>
              <a:rPr lang="pt-BR"/>
              <a:t>Quinto nível</a:t>
            </a:r>
            <a:endParaRPr kumimoji="0"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pt-BR" dirty="0"/>
              <a:t>Adicionar um rodapé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10D7D933-1CF6-4290-BB7F-E4030F6CDE57}" type="datetime1">
              <a:rPr lang="pt-BR" smtClean="0"/>
              <a:pPr/>
              <a:t>20/02/2020</a:t>
            </a:fld>
            <a:endParaRPr lang="pt-BR" dirty="0"/>
          </a:p>
        </p:txBody>
      </p:sp>
      <p:sp>
        <p:nvSpPr>
          <p:cNvPr id="6" name="Espaço reservado para número do slid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734447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839200" y="274640"/>
            <a:ext cx="2641600" cy="5851525"/>
          </a:xfrm>
        </p:spPr>
        <p:txBody>
          <a:bodyPr vert="eaVert" rtlCol="0" anchor="ctr"/>
          <a:lstStyle>
            <a:lvl1pPr rtl="0">
              <a:defRPr/>
            </a:lvl1pPr>
          </a:lstStyle>
          <a:p>
            <a:pPr rtl="0"/>
            <a:r>
              <a:rPr lang="pt-BR"/>
              <a:t>Clique para editar o título Mestre</a:t>
            </a:r>
            <a:endParaRPr lang="pt-BR" dirty="0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12800" y="274640"/>
            <a:ext cx="7823200" cy="5851525"/>
          </a:xfrm>
        </p:spPr>
        <p:txBody>
          <a:bodyPr vert="eaVert" rtlCol="0"/>
          <a:lstStyle/>
          <a:p>
            <a:pPr lvl="0" rtl="0" eaLnBrk="1" latinLnBrk="0" hangingPunct="1"/>
            <a:r>
              <a:rPr lang="pt-BR"/>
              <a:t>Clique para editar os estilos de texto Mestres</a:t>
            </a:r>
          </a:p>
          <a:p>
            <a:pPr lvl="1" rtl="0" eaLnBrk="1" latinLnBrk="0" hangingPunct="1"/>
            <a:r>
              <a:rPr lang="pt-BR"/>
              <a:t>Segundo nível</a:t>
            </a:r>
          </a:p>
          <a:p>
            <a:pPr lvl="2" rtl="0" eaLnBrk="1" latinLnBrk="0" hangingPunct="1"/>
            <a:r>
              <a:rPr lang="pt-BR"/>
              <a:t>Terceiro nível</a:t>
            </a:r>
          </a:p>
          <a:p>
            <a:pPr lvl="3" rtl="0" eaLnBrk="1" latinLnBrk="0" hangingPunct="1"/>
            <a:r>
              <a:rPr lang="pt-BR"/>
              <a:t>Quarto nível</a:t>
            </a:r>
          </a:p>
          <a:p>
            <a:pPr lvl="4" rtl="0" eaLnBrk="1" latinLnBrk="0" hangingPunct="1"/>
            <a:r>
              <a:rPr lang="pt-BR"/>
              <a:t>Quinto nível</a:t>
            </a:r>
            <a:endParaRPr kumimoji="0"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pt-BR" dirty="0"/>
              <a:t>Adicionar um rodapé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95D0C13B-2015-4DD0-8074-79BAB0DF2F3E}" type="datetime1">
              <a:rPr lang="pt-BR" smtClean="0"/>
              <a:pPr/>
              <a:t>20/02/2020</a:t>
            </a:fld>
            <a:endParaRPr lang="pt-BR" dirty="0"/>
          </a:p>
        </p:txBody>
      </p:sp>
      <p:sp>
        <p:nvSpPr>
          <p:cNvPr id="6" name="Espaço reservado para número do slid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055690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>
                <a:solidFill>
                  <a:schemeClr val="tx2"/>
                </a:solidFill>
              </a:defRPr>
            </a:lvl1pPr>
            <a:extLst/>
          </a:lstStyle>
          <a:p>
            <a:pPr rtl="0"/>
            <a:r>
              <a:rPr lang="pt-BR"/>
              <a:t>Clique para editar o título Mestre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 eaLnBrk="1" latinLnBrk="0" hangingPunct="1"/>
            <a:r>
              <a:rPr lang="pt-BR"/>
              <a:t>Clique para editar os estilos de texto Mestres</a:t>
            </a:r>
          </a:p>
          <a:p>
            <a:pPr lvl="1" rtl="0" eaLnBrk="1" latinLnBrk="0" hangingPunct="1"/>
            <a:r>
              <a:rPr lang="pt-BR"/>
              <a:t>Segundo nível</a:t>
            </a:r>
          </a:p>
          <a:p>
            <a:pPr lvl="2" rtl="0" eaLnBrk="1" latinLnBrk="0" hangingPunct="1"/>
            <a:r>
              <a:rPr lang="pt-BR"/>
              <a:t>Terceiro nível</a:t>
            </a:r>
          </a:p>
          <a:p>
            <a:pPr lvl="3" rtl="0" eaLnBrk="1" latinLnBrk="0" hangingPunct="1"/>
            <a:r>
              <a:rPr lang="pt-BR"/>
              <a:t>Quarto nível</a:t>
            </a:r>
          </a:p>
          <a:p>
            <a:pPr lvl="4" rtl="0" eaLnBrk="1" latinLnBrk="0" hangingPunct="1"/>
            <a:r>
              <a:rPr lang="pt-BR"/>
              <a:t>Quinto nível</a:t>
            </a:r>
            <a:endParaRPr kumimoji="0"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pt-BR" dirty="0"/>
              <a:t>Adicionar um rodapé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03E35555-665A-4734-967E-14A7A12D51F0}" type="datetime1">
              <a:rPr lang="pt-BR" smtClean="0"/>
              <a:pPr/>
              <a:t>20/02/2020</a:t>
            </a:fld>
            <a:endParaRPr lang="pt-BR" dirty="0"/>
          </a:p>
        </p:txBody>
      </p:sp>
      <p:sp>
        <p:nvSpPr>
          <p:cNvPr id="6" name="Espaço reservado para número do slid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777877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42536" y="512064"/>
            <a:ext cx="10875264" cy="777240"/>
          </a:xfrm>
        </p:spPr>
        <p:txBody>
          <a:bodyPr tIns="64008" rtlCol="0"/>
          <a:lstStyle>
            <a:lvl1pPr algn="l" rtl="0">
              <a:buNone/>
              <a:defRPr sz="3800" b="0" cap="none" spc="-150" baseline="0"/>
            </a:lvl1pPr>
            <a:extLst/>
          </a:lstStyle>
          <a:p>
            <a:pPr rtl="0"/>
            <a:r>
              <a:rPr lang="pt-BR"/>
              <a:t>Clique para editar o título Mestre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942536" y="1351672"/>
            <a:ext cx="7624064" cy="977486"/>
          </a:xfrm>
        </p:spPr>
        <p:txBody>
          <a:bodyPr lIns="82296" tIns="45720" bIns="0" rtlCol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rtl="0" eaLnBrk="1" latinLnBrk="0" hangingPunct="1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pt-BR" dirty="0"/>
              <a:t>Adicionar um rodapé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AFBD5D75-5E60-4421-A410-339D443E8C21}" type="datetime1">
              <a:rPr lang="pt-BR" smtClean="0"/>
              <a:pPr/>
              <a:t>20/02/2020</a:t>
            </a:fld>
            <a:endParaRPr lang="pt-BR" dirty="0"/>
          </a:p>
        </p:txBody>
      </p:sp>
      <p:sp>
        <p:nvSpPr>
          <p:cNvPr id="6" name="Espaço reservado para número do slid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960618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is Conteúd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512064"/>
            <a:ext cx="10972800" cy="914400"/>
          </a:xfrm>
        </p:spPr>
        <p:txBody>
          <a:bodyPr rtlCol="0"/>
          <a:lstStyle>
            <a:lvl1pPr rtl="0">
              <a:defRPr/>
            </a:lvl1pPr>
          </a:lstStyle>
          <a:p>
            <a:pPr rtl="0"/>
            <a:r>
              <a:rPr lang="pt-BR"/>
              <a:t>Clique para editar o título Mestre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19125" y="1770502"/>
            <a:ext cx="5384800" cy="4525963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rtl="0" eaLnBrk="1" latinLnBrk="0" hangingPunct="1"/>
            <a:r>
              <a:rPr lang="pt-BR"/>
              <a:t>Clique para editar os estilos de texto Mestres</a:t>
            </a:r>
          </a:p>
          <a:p>
            <a:pPr lvl="1" rtl="0" eaLnBrk="1" latinLnBrk="0" hangingPunct="1"/>
            <a:r>
              <a:rPr lang="pt-BR"/>
              <a:t>Segundo nível</a:t>
            </a:r>
          </a:p>
          <a:p>
            <a:pPr lvl="2" rtl="0" eaLnBrk="1" latinLnBrk="0" hangingPunct="1"/>
            <a:r>
              <a:rPr lang="pt-BR"/>
              <a:t>Terceiro nível</a:t>
            </a:r>
          </a:p>
          <a:p>
            <a:pPr lvl="3" rtl="0" eaLnBrk="1" latinLnBrk="0" hangingPunct="1"/>
            <a:r>
              <a:rPr lang="pt-BR"/>
              <a:t>Quarto nível</a:t>
            </a:r>
          </a:p>
          <a:p>
            <a:pPr lvl="4" rtl="0" eaLnBrk="1" latinLnBrk="0" hangingPunct="1"/>
            <a:r>
              <a:rPr lang="pt-BR"/>
              <a:t>Quinto nível</a:t>
            </a:r>
            <a:endParaRPr kumimoji="0" lang="pt-BR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207125" y="1770502"/>
            <a:ext cx="5384800" cy="4525963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rtl="0" eaLnBrk="1" latinLnBrk="0" hangingPunct="1"/>
            <a:r>
              <a:rPr lang="pt-BR"/>
              <a:t>Clique para editar os estilos de texto Mestres</a:t>
            </a:r>
          </a:p>
          <a:p>
            <a:pPr lvl="1" rtl="0" eaLnBrk="1" latinLnBrk="0" hangingPunct="1"/>
            <a:r>
              <a:rPr lang="pt-BR"/>
              <a:t>Segundo nível</a:t>
            </a:r>
          </a:p>
          <a:p>
            <a:pPr lvl="2" rtl="0" eaLnBrk="1" latinLnBrk="0" hangingPunct="1"/>
            <a:r>
              <a:rPr lang="pt-BR"/>
              <a:t>Terceiro nível</a:t>
            </a:r>
          </a:p>
          <a:p>
            <a:pPr lvl="3" rtl="0" eaLnBrk="1" latinLnBrk="0" hangingPunct="1"/>
            <a:r>
              <a:rPr lang="pt-BR"/>
              <a:t>Quarto nível</a:t>
            </a:r>
          </a:p>
          <a:p>
            <a:pPr lvl="4" rtl="0" eaLnBrk="1" latinLnBrk="0" hangingPunct="1"/>
            <a:r>
              <a:rPr lang="pt-BR"/>
              <a:t>Quinto nível</a:t>
            </a:r>
            <a:endParaRPr kumimoji="0"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pt-BR" dirty="0"/>
              <a:t>Adicionar um rodapé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8168F440-805D-4DE8-9EE4-19EECF5D7740}" type="datetime1">
              <a:rPr lang="pt-BR" smtClean="0"/>
              <a:pPr/>
              <a:t>20/02/2020</a:t>
            </a:fld>
            <a:endParaRPr lang="pt-BR" dirty="0"/>
          </a:p>
        </p:txBody>
      </p:sp>
      <p:sp>
        <p:nvSpPr>
          <p:cNvPr id="7" name="Espaço reservado para número do slid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 sz="1100"/>
            </a:lvl1pPr>
          </a:lstStyle>
          <a:p>
            <a:pPr rtl="0"/>
            <a:fld id="{401CF334-2D5C-4859-84A6-CA7E6E43FAEB}" type="slidenum">
              <a:rPr lang="pt-BR" smtClean="0"/>
              <a:pPr rtl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495034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3099" y="512064"/>
            <a:ext cx="10363200" cy="914400"/>
          </a:xfrm>
        </p:spPr>
        <p:txBody>
          <a:bodyPr rtlCol="0" anchor="t"/>
          <a:lstStyle>
            <a:lvl1pPr rtl="0">
              <a:defRPr sz="4000"/>
            </a:lvl1pPr>
            <a:extLst/>
          </a:lstStyle>
          <a:p>
            <a:pPr rtl="0"/>
            <a:r>
              <a:rPr lang="pt-BR"/>
              <a:t>Clique para editar o título Mestre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09600" y="1809750"/>
            <a:ext cx="5386917" cy="639762"/>
          </a:xfrm>
        </p:spPr>
        <p:txBody>
          <a:bodyPr rtlCol="0" anchor="ctr"/>
          <a:lstStyle>
            <a:lvl1pPr marL="73152" indent="0" algn="l">
              <a:buNone/>
              <a:defRPr sz="2400" b="0">
                <a:solidFill>
                  <a:schemeClr val="accent3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rtl="0" eaLnBrk="1" latinLnBrk="0" hangingPunct="1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609600" y="2459037"/>
            <a:ext cx="5386917" cy="3959352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rtl="0" eaLnBrk="1" latinLnBrk="0" hangingPunct="1"/>
            <a:r>
              <a:rPr lang="pt-BR"/>
              <a:t>Clique para editar os estilos de texto Mestres</a:t>
            </a:r>
          </a:p>
          <a:p>
            <a:pPr lvl="1" rtl="0" eaLnBrk="1" latinLnBrk="0" hangingPunct="1"/>
            <a:r>
              <a:rPr lang="pt-BR"/>
              <a:t>Segundo nível</a:t>
            </a:r>
          </a:p>
          <a:p>
            <a:pPr lvl="2" rtl="0" eaLnBrk="1" latinLnBrk="0" hangingPunct="1"/>
            <a:r>
              <a:rPr lang="pt-BR"/>
              <a:t>Terceiro nível</a:t>
            </a:r>
          </a:p>
          <a:p>
            <a:pPr lvl="3" rtl="0" eaLnBrk="1" latinLnBrk="0" hangingPunct="1"/>
            <a:r>
              <a:rPr lang="pt-BR"/>
              <a:t>Quarto nível</a:t>
            </a:r>
          </a:p>
          <a:p>
            <a:pPr lvl="4" rtl="0" eaLnBrk="1" latinLnBrk="0" hangingPunct="1"/>
            <a:r>
              <a:rPr lang="pt-BR"/>
              <a:t>Quinto nível</a:t>
            </a:r>
            <a:endParaRPr kumimoji="0" lang="pt-BR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6193368" y="1809750"/>
            <a:ext cx="5389033" cy="639762"/>
          </a:xfrm>
        </p:spPr>
        <p:txBody>
          <a:bodyPr rtlCol="0" anchor="ctr"/>
          <a:lstStyle>
            <a:lvl1pPr marL="73152" indent="0">
              <a:buNone/>
              <a:defRPr sz="2400" b="0">
                <a:solidFill>
                  <a:schemeClr val="accent3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rtl="0" eaLnBrk="1" latinLnBrk="0" hangingPunct="1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93368" y="2459037"/>
            <a:ext cx="5389033" cy="3959352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rtl="0" eaLnBrk="1" latinLnBrk="0" hangingPunct="1"/>
            <a:r>
              <a:rPr lang="pt-BR"/>
              <a:t>Clique para editar os estilos de texto Mestres</a:t>
            </a:r>
          </a:p>
          <a:p>
            <a:pPr lvl="1" rtl="0" eaLnBrk="1" latinLnBrk="0" hangingPunct="1"/>
            <a:r>
              <a:rPr lang="pt-BR"/>
              <a:t>Segundo nível</a:t>
            </a:r>
          </a:p>
          <a:p>
            <a:pPr lvl="2" rtl="0" eaLnBrk="1" latinLnBrk="0" hangingPunct="1"/>
            <a:r>
              <a:rPr lang="pt-BR"/>
              <a:t>Terceiro nível</a:t>
            </a:r>
          </a:p>
          <a:p>
            <a:pPr lvl="3" rtl="0" eaLnBrk="1" latinLnBrk="0" hangingPunct="1"/>
            <a:r>
              <a:rPr lang="pt-BR"/>
              <a:t>Quarto nível</a:t>
            </a:r>
          </a:p>
          <a:p>
            <a:pPr lvl="4" rtl="0" eaLnBrk="1" latinLnBrk="0" hangingPunct="1"/>
            <a:r>
              <a:rPr lang="pt-BR"/>
              <a:t>Quinto nível</a:t>
            </a:r>
            <a:endParaRPr kumimoji="0"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pt-BR" dirty="0"/>
              <a:t>Adicionar um rodapé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7C11D673-6C94-48F8-8039-79EC47253DCA}" type="datetime1">
              <a:rPr lang="pt-BR" smtClean="0"/>
              <a:pPr/>
              <a:t>20/02/2020</a:t>
            </a:fld>
            <a:endParaRPr lang="pt-BR" dirty="0"/>
          </a:p>
        </p:txBody>
      </p:sp>
      <p:sp>
        <p:nvSpPr>
          <p:cNvPr id="9" name="Espaço reservado para número do slide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 sz="1100"/>
            </a:lvl1pPr>
          </a:lstStyle>
          <a:p>
            <a:pPr rtl="0"/>
            <a:fld id="{401CF334-2D5C-4859-84A6-CA7E6E43FAEB}" type="slidenum">
              <a:rPr lang="pt-BR" smtClean="0"/>
              <a:pPr rtl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334665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19200" y="512064"/>
            <a:ext cx="10363200" cy="914400"/>
          </a:xfrm>
        </p:spPr>
        <p:txBody>
          <a:bodyPr rtlCol="0"/>
          <a:lstStyle>
            <a:lvl1pPr rtl="0">
              <a:defRPr sz="4000" cap="none" baseline="0"/>
            </a:lvl1pPr>
            <a:extLst/>
          </a:lstStyle>
          <a:p>
            <a:pPr rtl="0"/>
            <a:r>
              <a:rPr lang="pt-BR"/>
              <a:t>Clique para editar o título Mestre</a:t>
            </a:r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pt-BR" dirty="0"/>
              <a:t>Adicionar um rodapé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4DBF294E-2D6E-4289-B9D9-5BFFEC073AEA}" type="datetime1">
              <a:rPr lang="pt-BR" smtClean="0"/>
              <a:pPr/>
              <a:t>20/02/2020</a:t>
            </a:fld>
            <a:endParaRPr lang="pt-BR" dirty="0"/>
          </a:p>
        </p:txBody>
      </p:sp>
      <p:sp>
        <p:nvSpPr>
          <p:cNvPr id="5" name="Espaço reservado para número do slide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 sz="1100"/>
            </a:lvl1pPr>
          </a:lstStyle>
          <a:p>
            <a:pPr rtl="0"/>
            <a:fld id="{401CF334-2D5C-4859-84A6-CA7E6E43FAEB}" type="slidenum">
              <a:rPr lang="pt-BR" smtClean="0"/>
              <a:pPr rtl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207119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pt-BR" dirty="0"/>
              <a:t>Adicionar um rodapé</a:t>
            </a:r>
          </a:p>
        </p:txBody>
      </p: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8ADE870E-4671-4A52-8817-16D97816F2BD}" type="datetime1">
              <a:rPr lang="pt-BR" smtClean="0"/>
              <a:pPr/>
              <a:t>20/02/2020</a:t>
            </a:fld>
            <a:endParaRPr lang="pt-BR" dirty="0"/>
          </a:p>
        </p:txBody>
      </p:sp>
      <p:sp>
        <p:nvSpPr>
          <p:cNvPr id="4" name="Espaço reservado para número do slide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 sz="1100"/>
            </a:lvl1pPr>
          </a:lstStyle>
          <a:p>
            <a:pPr rtl="0"/>
            <a:fld id="{401CF334-2D5C-4859-84A6-CA7E6E43FAEB}" type="slidenum">
              <a:rPr lang="pt-BR" smtClean="0"/>
              <a:pPr rtl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935933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10972800" cy="1162050"/>
          </a:xfrm>
        </p:spPr>
        <p:txBody>
          <a:bodyPr rtlCol="0" anchor="ctr"/>
          <a:lstStyle>
            <a:lvl1pPr algn="l" rtl="0">
              <a:buNone/>
              <a:defRPr sz="3600" b="0"/>
            </a:lvl1pPr>
            <a:extLst/>
          </a:lstStyle>
          <a:p>
            <a:pPr rtl="0"/>
            <a:r>
              <a:rPr lang="pt-BR"/>
              <a:t>Clique para editar o título Mestre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914400" y="1435100"/>
            <a:ext cx="3352800" cy="4572000"/>
          </a:xfrm>
        </p:spPr>
        <p:txBody>
          <a:bodyPr rtlCol="0"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rtl="0" eaLnBrk="1" latinLnBrk="0" hangingPunct="1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4572000" y="1435100"/>
            <a:ext cx="7315200" cy="4572000"/>
          </a:xfrm>
        </p:spPr>
        <p:txBody>
          <a:bodyPr rtlCol="0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rtl="0" eaLnBrk="1" latinLnBrk="0" hangingPunct="1"/>
            <a:r>
              <a:rPr lang="pt-BR"/>
              <a:t>Clique para editar os estilos de texto Mestres</a:t>
            </a:r>
          </a:p>
          <a:p>
            <a:pPr lvl="1" rtl="0" eaLnBrk="1" latinLnBrk="0" hangingPunct="1"/>
            <a:r>
              <a:rPr lang="pt-BR"/>
              <a:t>Segundo nível</a:t>
            </a:r>
          </a:p>
          <a:p>
            <a:pPr lvl="2" rtl="0" eaLnBrk="1" latinLnBrk="0" hangingPunct="1"/>
            <a:r>
              <a:rPr lang="pt-BR"/>
              <a:t>Terceiro nível</a:t>
            </a:r>
          </a:p>
          <a:p>
            <a:pPr lvl="3" rtl="0" eaLnBrk="1" latinLnBrk="0" hangingPunct="1"/>
            <a:r>
              <a:rPr lang="pt-BR"/>
              <a:t>Quarto nível</a:t>
            </a:r>
          </a:p>
          <a:p>
            <a:pPr lvl="4" rtl="0" eaLnBrk="1" latinLnBrk="0" hangingPunct="1"/>
            <a:r>
              <a:rPr lang="pt-BR"/>
              <a:t>Quinto nível</a:t>
            </a:r>
            <a:endParaRPr kumimoji="0"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pt-BR" dirty="0"/>
              <a:t>Adicionar um rodapé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824EB1D7-E152-40D4-A559-A5A245454F8F}" type="datetime1">
              <a:rPr lang="pt-BR" smtClean="0"/>
              <a:pPr/>
              <a:t>20/02/2020</a:t>
            </a:fld>
            <a:endParaRPr lang="pt-BR" dirty="0"/>
          </a:p>
        </p:txBody>
      </p:sp>
      <p:sp>
        <p:nvSpPr>
          <p:cNvPr id="7" name="Espaço reservado para número do slid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 sz="1100"/>
            </a:lvl1pPr>
          </a:lstStyle>
          <a:p>
            <a:pPr rtl="0"/>
            <a:fld id="{401CF334-2D5C-4859-84A6-CA7E6E43FAEB}" type="slidenum">
              <a:rPr lang="pt-BR" smtClean="0"/>
              <a:pPr rtl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112877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7"/>
          <p:cNvSpPr/>
          <p:nvPr userDrawn="1"/>
        </p:nvSpPr>
        <p:spPr>
          <a:xfrm>
            <a:off x="490709" y="0"/>
            <a:ext cx="1170432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pt-BR" sz="1800" dirty="0"/>
          </a:p>
        </p:txBody>
      </p:sp>
      <p:cxnSp>
        <p:nvCxnSpPr>
          <p:cNvPr id="9" name="Conector reto 8"/>
          <p:cNvCxnSpPr/>
          <p:nvPr/>
        </p:nvCxnSpPr>
        <p:spPr>
          <a:xfrm flipV="1">
            <a:off x="484260" y="1885028"/>
            <a:ext cx="11710163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ítulo 1"/>
          <p:cNvSpPr>
            <a:spLocks noGrp="1"/>
          </p:cNvSpPr>
          <p:nvPr>
            <p:ph type="title"/>
          </p:nvPr>
        </p:nvSpPr>
        <p:spPr bwMode="grayWhite">
          <a:xfrm>
            <a:off x="1219200" y="441252"/>
            <a:ext cx="9144000" cy="701749"/>
          </a:xfrm>
        </p:spPr>
        <p:txBody>
          <a:bodyPr rtlCol="0" anchor="b"/>
          <a:lstStyle>
            <a:lvl1pPr algn="l" rtl="0">
              <a:buNone/>
              <a:defRPr sz="2100" b="0"/>
            </a:lvl1pPr>
            <a:extLst/>
          </a:lstStyle>
          <a:p>
            <a:pPr rtl="0"/>
            <a:r>
              <a:rPr lang="pt-BR"/>
              <a:t>Clique para editar o título Mestre</a:t>
            </a:r>
            <a:endParaRPr lang="pt-BR" dirty="0"/>
          </a:p>
        </p:txBody>
      </p:sp>
      <p:sp>
        <p:nvSpPr>
          <p:cNvPr id="3" name="Espaço Reservado para Imagem 2" descr="Um espaço reservado vazio para adicionar uma imagem. Clique no espaço reservado e selecione a imagem que você deseja adicionar"/>
          <p:cNvSpPr>
            <a:spLocks noGrp="1"/>
          </p:cNvSpPr>
          <p:nvPr>
            <p:ph type="pic" idx="1"/>
          </p:nvPr>
        </p:nvSpPr>
        <p:spPr>
          <a:xfrm>
            <a:off x="490709" y="1893781"/>
            <a:ext cx="11704320" cy="4960144"/>
          </a:xfrm>
          <a:solidFill>
            <a:schemeClr val="bg2"/>
          </a:solidFill>
        </p:spPr>
        <p:txBody>
          <a:bodyPr rtlCol="0"/>
          <a:lstStyle>
            <a:lvl1pPr marL="0" indent="0">
              <a:buNone/>
              <a:defRPr sz="3200"/>
            </a:lvl1pPr>
            <a:extLst/>
          </a:lstStyle>
          <a:p>
            <a:pPr rtl="0"/>
            <a:r>
              <a:rPr lang="pt-BR"/>
              <a:t>Clique no ícone para adicionar uma imagem</a:t>
            </a:r>
            <a:endParaRPr lang="pt-BR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 bwMode="grayWhite">
          <a:xfrm>
            <a:off x="1219200" y="1150144"/>
            <a:ext cx="9144000" cy="685800"/>
          </a:xfrm>
        </p:spPr>
        <p:txBody>
          <a:bodyPr rtlCol="0"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rtl="0" eaLnBrk="1" latinLnBrk="0" hangingPunct="1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1219200" y="55499"/>
            <a:ext cx="7416800" cy="365125"/>
          </a:xfrm>
        </p:spPr>
        <p:txBody>
          <a:bodyPr rtlCol="0"/>
          <a:lstStyle/>
          <a:p>
            <a:pPr rtl="0"/>
            <a:r>
              <a:rPr lang="pt-BR" dirty="0"/>
              <a:t>Adicionar um rodapé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8636000" y="55499"/>
            <a:ext cx="2844800" cy="365125"/>
          </a:xfrm>
        </p:spPr>
        <p:txBody>
          <a:bodyPr rtlCol="0"/>
          <a:lstStyle>
            <a:lvl1pPr>
              <a:defRPr/>
            </a:lvl1pPr>
          </a:lstStyle>
          <a:p>
            <a:fld id="{4E857E24-A075-48BB-8EC8-B79F3AA7D9B6}" type="datetime1">
              <a:rPr lang="pt-BR" smtClean="0"/>
              <a:pPr/>
              <a:t>20/02/2020</a:t>
            </a:fld>
            <a:endParaRPr lang="pt-BR" dirty="0"/>
          </a:p>
        </p:txBody>
      </p:sp>
      <p:sp>
        <p:nvSpPr>
          <p:cNvPr id="7" name="Espaço reservado para número do slide 6"/>
          <p:cNvSpPr>
            <a:spLocks noGrp="1"/>
          </p:cNvSpPr>
          <p:nvPr>
            <p:ph type="sldNum" sz="quarter" idx="12"/>
          </p:nvPr>
        </p:nvSpPr>
        <p:spPr>
          <a:xfrm>
            <a:off x="11480800" y="55499"/>
            <a:ext cx="609600" cy="365125"/>
          </a:xfrm>
        </p:spPr>
        <p:txBody>
          <a:bodyPr rtlCol="0"/>
          <a:lstStyle>
            <a:lvl1pPr>
              <a:defRPr sz="1100"/>
            </a:lvl1pPr>
          </a:lstStyle>
          <a:p>
            <a:pPr rtl="0"/>
            <a:fld id="{401CF334-2D5C-4859-84A6-CA7E6E43FAEB}" type="slidenum">
              <a:rPr lang="pt-BR" smtClean="0"/>
              <a:pPr rtl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439242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invGray"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1219200" y="512064"/>
            <a:ext cx="10363200" cy="914400"/>
          </a:xfrm>
          <a:prstGeom prst="rect">
            <a:avLst/>
          </a:prstGeom>
        </p:spPr>
        <p:txBody>
          <a:bodyPr vert="horz" rtlCol="0" anchor="t">
            <a:noAutofit/>
          </a:bodyPr>
          <a:lstStyle/>
          <a:p>
            <a:pPr rtl="0"/>
            <a:r>
              <a:rPr lang="pt-BR" dirty="0"/>
              <a:t>Clique para editar o título mestre</a:t>
            </a:r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1219200" y="1783560"/>
            <a:ext cx="10363200" cy="457200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rtl="0" eaLnBrk="1" latinLnBrk="0" hangingPunct="1"/>
            <a:r>
              <a:rPr lang="pt-BR" dirty="0"/>
              <a:t>Clique para editar o texto Mestre</a:t>
            </a:r>
          </a:p>
          <a:p>
            <a:pPr lvl="1" rtl="0" eaLnBrk="1" latinLnBrk="0" hangingPunct="1"/>
            <a:r>
              <a:rPr lang="pt-BR" dirty="0"/>
              <a:t>Segundo nível</a:t>
            </a:r>
          </a:p>
          <a:p>
            <a:pPr lvl="2" rtl="0" eaLnBrk="1" latinLnBrk="0" hangingPunct="1"/>
            <a:r>
              <a:rPr lang="pt-BR" dirty="0"/>
              <a:t>Terceiro nível</a:t>
            </a:r>
          </a:p>
          <a:p>
            <a:pPr lvl="3" rtl="0" eaLnBrk="1" latinLnBrk="0" hangingPunct="1"/>
            <a:r>
              <a:rPr lang="pt-BR" dirty="0"/>
              <a:t>Quarto nível</a:t>
            </a:r>
          </a:p>
          <a:p>
            <a:pPr lvl="4" rtl="0" eaLnBrk="1" latinLnBrk="0" hangingPunct="1"/>
            <a:r>
              <a:rPr lang="pt-BR" dirty="0"/>
              <a:t>Quinto nível</a:t>
            </a:r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1219200" y="6416676"/>
            <a:ext cx="7416800" cy="365125"/>
          </a:xfrm>
          <a:prstGeom prst="rect">
            <a:avLst/>
          </a:prstGeom>
        </p:spPr>
        <p:txBody>
          <a:bodyPr vert="horz" rtlCol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 rtl="0"/>
            <a:r>
              <a:rPr lang="pt-BR" dirty="0"/>
              <a:t>Adicionar um rodapé</a:t>
            </a:r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8636000" y="6416676"/>
            <a:ext cx="2844800" cy="365125"/>
          </a:xfrm>
          <a:prstGeom prst="rect">
            <a:avLst/>
          </a:prstGeom>
        </p:spPr>
        <p:txBody>
          <a:bodyPr vert="horz" rtlCol="0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43012B10-8B54-494D-ACD2-D3BED38956B5}" type="datetime1">
              <a:rPr lang="pt-BR" smtClean="0"/>
              <a:pPr/>
              <a:t>20/02/2020</a:t>
            </a:fld>
            <a:endParaRPr lang="pt-BR" dirty="0"/>
          </a:p>
        </p:txBody>
      </p:sp>
      <p:sp>
        <p:nvSpPr>
          <p:cNvPr id="23" name="Espaço reservado para o número do slide 22"/>
          <p:cNvSpPr>
            <a:spLocks noGrp="1"/>
          </p:cNvSpPr>
          <p:nvPr>
            <p:ph type="sldNum" sz="quarter" idx="4"/>
          </p:nvPr>
        </p:nvSpPr>
        <p:spPr>
          <a:xfrm>
            <a:off x="11480800" y="6416676"/>
            <a:ext cx="609600" cy="365125"/>
          </a:xfrm>
          <a:prstGeom prst="rect">
            <a:avLst/>
          </a:prstGeom>
        </p:spPr>
        <p:txBody>
          <a:bodyPr vert="horz" rtlCol="0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 rtl="0"/>
            <a:fld id="{401CF334-2D5C-4859-84A6-CA7E6E43FAEB}" type="slidenum">
              <a:rPr lang="pt-BR" smtClean="0"/>
              <a:pPr rtl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3806545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914400" y="4343191"/>
            <a:ext cx="10363200" cy="1729135"/>
          </a:xfrm>
        </p:spPr>
        <p:txBody>
          <a:bodyPr rtlCol="0"/>
          <a:lstStyle/>
          <a:p>
            <a:pPr algn="ctr">
              <a:lnSpc>
                <a:spcPct val="150000"/>
              </a:lnSpc>
            </a:pP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sz="3000" dirty="0">
                <a:solidFill>
                  <a:schemeClr val="tx1"/>
                </a:solidFill>
              </a:rPr>
              <a:t>Brasília/</a:t>
            </a:r>
            <a:r>
              <a:rPr lang="pt-BR" sz="3000" dirty="0" err="1">
                <a:solidFill>
                  <a:schemeClr val="tx1"/>
                </a:solidFill>
              </a:rPr>
              <a:t>df</a:t>
            </a:r>
            <a:r>
              <a:rPr lang="pt-BR" sz="3000" dirty="0">
                <a:solidFill>
                  <a:schemeClr val="tx1"/>
                </a:solidFill>
              </a:rPr>
              <a:t> -  20 de fevereiro de 2020</a:t>
            </a:r>
            <a:br>
              <a:rPr lang="pt-BR" sz="3000" dirty="0">
                <a:solidFill>
                  <a:schemeClr val="tx1"/>
                </a:solidFill>
              </a:rPr>
            </a:br>
            <a:r>
              <a:rPr lang="pt-BR" sz="3000" dirty="0" err="1">
                <a:solidFill>
                  <a:schemeClr val="tx1"/>
                </a:solidFill>
              </a:rPr>
              <a:t>joão</a:t>
            </a:r>
            <a:r>
              <a:rPr lang="pt-BR" sz="3000" dirty="0">
                <a:solidFill>
                  <a:schemeClr val="tx1"/>
                </a:solidFill>
              </a:rPr>
              <a:t> </a:t>
            </a:r>
            <a:r>
              <a:rPr lang="pt-BR" sz="3000" dirty="0" err="1">
                <a:solidFill>
                  <a:schemeClr val="tx1"/>
                </a:solidFill>
              </a:rPr>
              <a:t>bosco</a:t>
            </a:r>
            <a:r>
              <a:rPr lang="pt-BR" sz="3000" dirty="0">
                <a:solidFill>
                  <a:schemeClr val="tx1"/>
                </a:solidFill>
              </a:rPr>
              <a:t> </a:t>
            </a:r>
            <a:r>
              <a:rPr lang="pt-BR" sz="3000" dirty="0" err="1">
                <a:solidFill>
                  <a:schemeClr val="tx1"/>
                </a:solidFill>
              </a:rPr>
              <a:t>ferreira</a:t>
            </a:r>
            <a:endParaRPr lang="pt-BR" sz="3000" dirty="0">
              <a:solidFill>
                <a:schemeClr val="tx1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980680" y="2906855"/>
            <a:ext cx="10363200" cy="1250301"/>
          </a:xfrm>
        </p:spPr>
        <p:txBody>
          <a:bodyPr rtlCol="0">
            <a:noAutofit/>
          </a:bodyPr>
          <a:lstStyle/>
          <a:p>
            <a:pPr algn="just"/>
            <a:r>
              <a:rPr lang="pt-BR" sz="3600" b="1" dirty="0">
                <a:solidFill>
                  <a:srgbClr val="FFFF00"/>
                </a:solidFill>
              </a:rPr>
              <a:t>Principais Falhas e Irregularidades na Visão do Controle Interno e Externo: Casos Práticos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ADA80498-6D4F-406F-9073-704C540D6D4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13807" y="971709"/>
            <a:ext cx="6255857" cy="19351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69482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C000966-2237-4E63-BDBB-0FCA5CF220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6558" y="883621"/>
            <a:ext cx="11041042" cy="1462415"/>
          </a:xfrm>
        </p:spPr>
        <p:txBody>
          <a:bodyPr>
            <a:normAutofit lnSpcReduction="10000"/>
          </a:bodyPr>
          <a:lstStyle/>
          <a:p>
            <a:pPr algn="just"/>
            <a:r>
              <a:rPr lang="pt-BR" dirty="0"/>
              <a:t>De acordo com o Plano de Trabalho apresentado pela OSC, foram previsto atendimento no Maternal I e II, com o total de 120 crianças, conforme quadro a seguir:</a:t>
            </a:r>
          </a:p>
          <a:p>
            <a:pPr marL="68580" indent="0">
              <a:buNone/>
            </a:pPr>
            <a:endParaRPr lang="pt-BR" dirty="0"/>
          </a:p>
        </p:txBody>
      </p:sp>
      <p:sp>
        <p:nvSpPr>
          <p:cNvPr id="4" name="Título 1">
            <a:extLst>
              <a:ext uri="{FF2B5EF4-FFF2-40B4-BE49-F238E27FC236}">
                <a16:creationId xmlns:a16="http://schemas.microsoft.com/office/drawing/2014/main" id="{551F80E8-C4FD-4180-BEE3-DAF3036F95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6558" y="185579"/>
            <a:ext cx="5589973" cy="914400"/>
          </a:xfrm>
        </p:spPr>
        <p:txBody>
          <a:bodyPr/>
          <a:lstStyle/>
          <a:p>
            <a:r>
              <a:rPr lang="pt-BR" b="1" u="sng" dirty="0">
                <a:solidFill>
                  <a:srgbClr val="FFFF00"/>
                </a:solidFill>
              </a:rPr>
              <a:t>Caso Prático: MPDFT</a:t>
            </a:r>
          </a:p>
        </p:txBody>
      </p:sp>
      <p:graphicFrame>
        <p:nvGraphicFramePr>
          <p:cNvPr id="7" name="Tabela 6">
            <a:extLst>
              <a:ext uri="{FF2B5EF4-FFF2-40B4-BE49-F238E27FC236}">
                <a16:creationId xmlns:a16="http://schemas.microsoft.com/office/drawing/2014/main" id="{DC9ECB8C-C672-4764-975B-F7CEB2DA0E1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0778752"/>
              </p:ext>
            </p:extLst>
          </p:nvPr>
        </p:nvGraphicFramePr>
        <p:xfrm>
          <a:off x="2170499" y="2205788"/>
          <a:ext cx="8257355" cy="4288631"/>
        </p:xfrm>
        <a:graphic>
          <a:graphicData uri="http://schemas.openxmlformats.org/drawingml/2006/table">
            <a:tbl>
              <a:tblPr/>
              <a:tblGrid>
                <a:gridCol w="1479642">
                  <a:extLst>
                    <a:ext uri="{9D8B030D-6E8A-4147-A177-3AD203B41FA5}">
                      <a16:colId xmlns:a16="http://schemas.microsoft.com/office/drawing/2014/main" val="3719004965"/>
                    </a:ext>
                  </a:extLst>
                </a:gridCol>
                <a:gridCol w="2536529">
                  <a:extLst>
                    <a:ext uri="{9D8B030D-6E8A-4147-A177-3AD203B41FA5}">
                      <a16:colId xmlns:a16="http://schemas.microsoft.com/office/drawing/2014/main" val="3204810954"/>
                    </a:ext>
                  </a:extLst>
                </a:gridCol>
                <a:gridCol w="928186">
                  <a:extLst>
                    <a:ext uri="{9D8B030D-6E8A-4147-A177-3AD203B41FA5}">
                      <a16:colId xmlns:a16="http://schemas.microsoft.com/office/drawing/2014/main" val="3318541656"/>
                    </a:ext>
                  </a:extLst>
                </a:gridCol>
                <a:gridCol w="1081604">
                  <a:extLst>
                    <a:ext uri="{9D8B030D-6E8A-4147-A177-3AD203B41FA5}">
                      <a16:colId xmlns:a16="http://schemas.microsoft.com/office/drawing/2014/main" val="2069131695"/>
                    </a:ext>
                  </a:extLst>
                </a:gridCol>
                <a:gridCol w="1159976">
                  <a:extLst>
                    <a:ext uri="{9D8B030D-6E8A-4147-A177-3AD203B41FA5}">
                      <a16:colId xmlns:a16="http://schemas.microsoft.com/office/drawing/2014/main" val="2475212364"/>
                    </a:ext>
                  </a:extLst>
                </a:gridCol>
                <a:gridCol w="1071418">
                  <a:extLst>
                    <a:ext uri="{9D8B030D-6E8A-4147-A177-3AD203B41FA5}">
                      <a16:colId xmlns:a16="http://schemas.microsoft.com/office/drawing/2014/main" val="984652490"/>
                    </a:ext>
                  </a:extLst>
                </a:gridCol>
              </a:tblGrid>
              <a:tr h="54345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Item</a:t>
                      </a:r>
                      <a:endParaRPr lang="pt-BR" sz="1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Faixa Etária</a:t>
                      </a:r>
                      <a:endParaRPr lang="pt-BR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Nº de Crianças</a:t>
                      </a:r>
                      <a:endParaRPr lang="pt-BR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Nº de Turmas</a:t>
                      </a:r>
                      <a:endParaRPr lang="pt-BR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Nº Professores</a:t>
                      </a:r>
                      <a:endParaRPr lang="pt-BR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Nº de Monitores</a:t>
                      </a:r>
                      <a:endParaRPr lang="pt-BR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4527904"/>
                  </a:ext>
                </a:extLst>
              </a:tr>
              <a:tr h="168270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8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Maternal I</a:t>
                      </a:r>
                      <a:endParaRPr lang="pt-BR" sz="18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8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2 anos completo ou a completar até 31 de março do ano da matrícula</a:t>
                      </a:r>
                      <a:endParaRPr lang="pt-BR" sz="18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8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48</a:t>
                      </a:r>
                      <a:endParaRPr lang="pt-BR" sz="18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pt-BR" sz="18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pt-BR" sz="18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pt-BR" sz="18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pt-BR" sz="18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pt-BR" sz="18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8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2</a:t>
                      </a:r>
                      <a:endParaRPr lang="pt-BR" sz="18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pt-BR" sz="18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pt-BR" sz="18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pt-BR" sz="18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pt-BR" sz="18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pt-BR" sz="18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8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2</a:t>
                      </a:r>
                      <a:endParaRPr lang="pt-BR" sz="18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pt-BR" sz="18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pt-BR" sz="18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pt-BR" sz="18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pt-BR" sz="18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pt-BR" sz="18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8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6</a:t>
                      </a:r>
                      <a:endParaRPr lang="pt-BR" sz="18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0133640"/>
                  </a:ext>
                </a:extLst>
              </a:tr>
              <a:tr h="168270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8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Maternal II</a:t>
                      </a:r>
                      <a:endParaRPr lang="pt-BR" sz="18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8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3 anos completo ou a completar até 31 de março do ano da matrícula</a:t>
                      </a:r>
                      <a:endParaRPr lang="pt-BR" sz="18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8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72</a:t>
                      </a:r>
                      <a:endParaRPr lang="pt-BR" sz="18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pt-BR" sz="18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pt-BR" sz="18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pt-BR" sz="18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pt-BR" sz="18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pt-BR" sz="18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8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3</a:t>
                      </a:r>
                      <a:endParaRPr lang="pt-BR" sz="18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pt-BR" sz="18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pt-BR" sz="18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pt-BR" sz="18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pt-BR" sz="18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pt-BR" sz="18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8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3</a:t>
                      </a:r>
                      <a:endParaRPr lang="pt-BR" sz="18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pt-BR" sz="18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pt-BR" sz="18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pt-BR" sz="18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8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6</a:t>
                      </a:r>
                      <a:endParaRPr lang="pt-BR" sz="18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3481406"/>
                  </a:ext>
                </a:extLst>
              </a:tr>
              <a:tr h="21191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6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Total</a:t>
                      </a:r>
                      <a:endParaRPr lang="pt-BR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6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6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120</a:t>
                      </a:r>
                      <a:endParaRPr lang="pt-BR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6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5</a:t>
                      </a:r>
                      <a:endParaRPr lang="pt-BR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6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5</a:t>
                      </a:r>
                      <a:endParaRPr lang="pt-BR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6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12</a:t>
                      </a:r>
                      <a:endParaRPr lang="pt-BR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04699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892032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4B9E562-76E7-4926-B027-5F1DA1CE2A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8836" y="1222278"/>
            <a:ext cx="3833091" cy="3340486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pt-BR" dirty="0"/>
              <a:t>O Plano de Trabalho do Termo de Colaboração, estabelece a possibilidade da </a:t>
            </a:r>
            <a:r>
              <a:rPr lang="pt-BR" sz="3200" b="1" dirty="0">
                <a:solidFill>
                  <a:srgbClr val="FFFF00"/>
                </a:solidFill>
              </a:rPr>
              <a:t>Creche</a:t>
            </a:r>
            <a:r>
              <a:rPr lang="pt-BR" dirty="0"/>
              <a:t> (...) contratar </a:t>
            </a:r>
            <a:r>
              <a:rPr lang="pt-BR" b="1" dirty="0">
                <a:solidFill>
                  <a:srgbClr val="FFFF00"/>
                </a:solidFill>
              </a:rPr>
              <a:t>26 pessoas</a:t>
            </a:r>
            <a:r>
              <a:rPr lang="pt-BR" dirty="0"/>
              <a:t>, conforme quadro:</a:t>
            </a:r>
          </a:p>
          <a:p>
            <a:pPr marL="68580" indent="0">
              <a:buNone/>
            </a:pPr>
            <a:endParaRPr lang="pt-BR" dirty="0"/>
          </a:p>
        </p:txBody>
      </p:sp>
      <p:sp>
        <p:nvSpPr>
          <p:cNvPr id="4" name="Título 1">
            <a:extLst>
              <a:ext uri="{FF2B5EF4-FFF2-40B4-BE49-F238E27FC236}">
                <a16:creationId xmlns:a16="http://schemas.microsoft.com/office/drawing/2014/main" id="{32F69CAF-BC45-4277-B0C2-1090F522E0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3577" y="307878"/>
            <a:ext cx="10514568" cy="914400"/>
          </a:xfrm>
        </p:spPr>
        <p:txBody>
          <a:bodyPr/>
          <a:lstStyle/>
          <a:p>
            <a:r>
              <a:rPr lang="pt-BR" b="1" u="sng" dirty="0">
                <a:solidFill>
                  <a:srgbClr val="FFFF00"/>
                </a:solidFill>
              </a:rPr>
              <a:t>Caso Prático: Secretaria de Educação do DF </a:t>
            </a:r>
          </a:p>
        </p:txBody>
      </p:sp>
      <p:graphicFrame>
        <p:nvGraphicFramePr>
          <p:cNvPr id="5" name="Tabela 4">
            <a:extLst>
              <a:ext uri="{FF2B5EF4-FFF2-40B4-BE49-F238E27FC236}">
                <a16:creationId xmlns:a16="http://schemas.microsoft.com/office/drawing/2014/main" id="{FD2D0F45-D05D-4BDD-B4F0-77550B00918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0446862"/>
              </p:ext>
            </p:extLst>
          </p:nvPr>
        </p:nvGraphicFramePr>
        <p:xfrm>
          <a:off x="5255491" y="1000806"/>
          <a:ext cx="5392242" cy="503134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477830">
                  <a:extLst>
                    <a:ext uri="{9D8B030D-6E8A-4147-A177-3AD203B41FA5}">
                      <a16:colId xmlns:a16="http://schemas.microsoft.com/office/drawing/2014/main" val="2463385398"/>
                    </a:ext>
                  </a:extLst>
                </a:gridCol>
                <a:gridCol w="1914412">
                  <a:extLst>
                    <a:ext uri="{9D8B030D-6E8A-4147-A177-3AD203B41FA5}">
                      <a16:colId xmlns:a16="http://schemas.microsoft.com/office/drawing/2014/main" val="715576220"/>
                    </a:ext>
                  </a:extLst>
                </a:gridCol>
              </a:tblGrid>
              <a:tr h="52319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2400" b="1" dirty="0">
                          <a:effectLst/>
                        </a:rPr>
                        <a:t>Especificação</a:t>
                      </a:r>
                      <a:endParaRPr lang="pt-BR" sz="2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2400" b="1" dirty="0">
                          <a:effectLst/>
                        </a:rPr>
                        <a:t>Quantidade</a:t>
                      </a:r>
                      <a:endParaRPr lang="pt-BR" sz="2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6184611"/>
                  </a:ext>
                </a:extLst>
              </a:tr>
              <a:tr h="343368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2400" b="1" dirty="0">
                          <a:effectLst/>
                        </a:rPr>
                        <a:t>Diretor Pedagógico (a)</a:t>
                      </a:r>
                      <a:endParaRPr lang="pt-BR" sz="2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2400" b="1" dirty="0">
                          <a:effectLst/>
                        </a:rPr>
                        <a:t>1</a:t>
                      </a:r>
                      <a:endParaRPr lang="pt-BR" sz="2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17891166"/>
                  </a:ext>
                </a:extLst>
              </a:tr>
              <a:tr h="343368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2400" b="1" dirty="0">
                          <a:effectLst/>
                        </a:rPr>
                        <a:t>Coord. Pedagógico (a)</a:t>
                      </a:r>
                      <a:endParaRPr lang="pt-BR" sz="2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2400" b="1" dirty="0">
                          <a:effectLst/>
                        </a:rPr>
                        <a:t>1</a:t>
                      </a:r>
                      <a:endParaRPr lang="pt-BR" sz="2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07376960"/>
                  </a:ext>
                </a:extLst>
              </a:tr>
              <a:tr h="343368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2400" b="1" dirty="0">
                          <a:effectLst/>
                        </a:rPr>
                        <a:t>Professor (a) 30h</a:t>
                      </a:r>
                      <a:endParaRPr lang="pt-BR" sz="2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2400" b="1" dirty="0">
                          <a:effectLst/>
                        </a:rPr>
                        <a:t>5</a:t>
                      </a:r>
                      <a:endParaRPr lang="pt-BR" sz="2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09492764"/>
                  </a:ext>
                </a:extLst>
              </a:tr>
              <a:tr h="343368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2400" b="1" dirty="0">
                          <a:effectLst/>
                        </a:rPr>
                        <a:t>Monitor (a)</a:t>
                      </a:r>
                      <a:endParaRPr lang="pt-BR" sz="2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2400" b="1" dirty="0">
                          <a:effectLst/>
                        </a:rPr>
                        <a:t>12</a:t>
                      </a:r>
                      <a:endParaRPr lang="pt-BR" sz="2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64411415"/>
                  </a:ext>
                </a:extLst>
              </a:tr>
              <a:tr h="343368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2400" b="1" dirty="0">
                          <a:effectLst/>
                        </a:rPr>
                        <a:t>Secretário (a) Escolar</a:t>
                      </a:r>
                      <a:endParaRPr lang="pt-BR" sz="2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2400" b="1" dirty="0">
                          <a:effectLst/>
                        </a:rPr>
                        <a:t>1</a:t>
                      </a:r>
                      <a:endParaRPr lang="pt-BR" sz="2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43579349"/>
                  </a:ext>
                </a:extLst>
              </a:tr>
              <a:tr h="343368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2400" b="1">
                          <a:effectLst/>
                        </a:rPr>
                        <a:t>Nutricionista</a:t>
                      </a:r>
                      <a:endParaRPr lang="pt-BR" sz="2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2400" b="1" dirty="0">
                          <a:effectLst/>
                        </a:rPr>
                        <a:t>1</a:t>
                      </a:r>
                      <a:endParaRPr lang="pt-BR" sz="2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89155531"/>
                  </a:ext>
                </a:extLst>
              </a:tr>
              <a:tr h="343368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2400" b="1">
                          <a:effectLst/>
                        </a:rPr>
                        <a:t>Porteiro (a)</a:t>
                      </a:r>
                      <a:endParaRPr lang="pt-BR" sz="2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2400" b="1" dirty="0">
                          <a:effectLst/>
                        </a:rPr>
                        <a:t>1</a:t>
                      </a:r>
                      <a:endParaRPr lang="pt-BR" sz="2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30364083"/>
                  </a:ext>
                </a:extLst>
              </a:tr>
              <a:tr h="343368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2400" b="1">
                          <a:effectLst/>
                        </a:rPr>
                        <a:t>Cozinheiro (a)</a:t>
                      </a:r>
                      <a:endParaRPr lang="pt-BR" sz="2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2400" b="1" dirty="0">
                          <a:effectLst/>
                        </a:rPr>
                        <a:t>1</a:t>
                      </a:r>
                      <a:endParaRPr lang="pt-BR" sz="2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96776262"/>
                  </a:ext>
                </a:extLst>
              </a:tr>
              <a:tr h="733775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2400" b="1" dirty="0">
                          <a:effectLst/>
                        </a:rPr>
                        <a:t>Serv. Cons./Limpeza</a:t>
                      </a:r>
                      <a:endParaRPr lang="pt-BR" sz="2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2400" b="1" dirty="0">
                          <a:effectLst/>
                        </a:rPr>
                        <a:t>2</a:t>
                      </a:r>
                      <a:endParaRPr lang="pt-BR" sz="2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42722645"/>
                  </a:ext>
                </a:extLst>
              </a:tr>
              <a:tr h="343368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2400" b="1">
                          <a:effectLst/>
                        </a:rPr>
                        <a:t>Auxiliar de cozinha</a:t>
                      </a:r>
                      <a:endParaRPr lang="pt-BR" sz="2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2400" b="1" dirty="0">
                          <a:effectLst/>
                        </a:rPr>
                        <a:t>1</a:t>
                      </a:r>
                      <a:endParaRPr lang="pt-BR" sz="2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73682593"/>
                  </a:ext>
                </a:extLst>
              </a:tr>
              <a:tr h="34336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2400" b="1" dirty="0">
                          <a:effectLst/>
                        </a:rPr>
                        <a:t>Total</a:t>
                      </a:r>
                      <a:endParaRPr lang="pt-BR" sz="2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2400" b="1" dirty="0">
                          <a:effectLst/>
                        </a:rPr>
                        <a:t>26</a:t>
                      </a:r>
                      <a:endParaRPr lang="pt-BR" sz="2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92241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498920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>
            <a:extLst>
              <a:ext uri="{FF2B5EF4-FFF2-40B4-BE49-F238E27FC236}">
                <a16:creationId xmlns:a16="http://schemas.microsoft.com/office/drawing/2014/main" id="{A09B4C5A-3521-448B-92FB-0D202785620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0391"/>
            <a:ext cx="12192000" cy="6858000"/>
          </a:xfrm>
          <a:prstGeom prst="rect">
            <a:avLst/>
          </a:prstGeom>
        </p:spPr>
      </p:pic>
      <p:sp>
        <p:nvSpPr>
          <p:cNvPr id="5" name="Retângulo 4">
            <a:extLst>
              <a:ext uri="{FF2B5EF4-FFF2-40B4-BE49-F238E27FC236}">
                <a16:creationId xmlns:a16="http://schemas.microsoft.com/office/drawing/2014/main" id="{98C8847A-21CB-416B-A90C-B53CC4CA50A7}"/>
              </a:ext>
            </a:extLst>
          </p:cNvPr>
          <p:cNvSpPr/>
          <p:nvPr/>
        </p:nvSpPr>
        <p:spPr>
          <a:xfrm>
            <a:off x="223922" y="1049482"/>
            <a:ext cx="3325523" cy="5008418"/>
          </a:xfrm>
          <a:prstGeom prst="rect">
            <a:avLst/>
          </a:prstGeom>
          <a:solidFill>
            <a:srgbClr val="131C2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800" dirty="0">
                <a:solidFill>
                  <a:srgbClr val="FFFF00"/>
                </a:solidFill>
              </a:rPr>
              <a:t>Contratação de pessoal</a:t>
            </a:r>
          </a:p>
        </p:txBody>
      </p:sp>
      <p:sp>
        <p:nvSpPr>
          <p:cNvPr id="6" name="Retângulo 5">
            <a:extLst>
              <a:ext uri="{FF2B5EF4-FFF2-40B4-BE49-F238E27FC236}">
                <a16:creationId xmlns:a16="http://schemas.microsoft.com/office/drawing/2014/main" id="{4CC64567-97B1-45B9-A882-FB690E725B81}"/>
              </a:ext>
            </a:extLst>
          </p:cNvPr>
          <p:cNvSpPr/>
          <p:nvPr/>
        </p:nvSpPr>
        <p:spPr>
          <a:xfrm>
            <a:off x="7561008" y="1049482"/>
            <a:ext cx="4407070" cy="5008418"/>
          </a:xfrm>
          <a:prstGeom prst="rect">
            <a:avLst/>
          </a:prstGeom>
          <a:solidFill>
            <a:srgbClr val="0E14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pt-BR" sz="3900" dirty="0">
                <a:solidFill>
                  <a:srgbClr val="FFFF00"/>
                </a:solidFill>
              </a:rPr>
              <a:t>Impessoalidade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pt-BR" sz="3900" dirty="0">
                <a:solidFill>
                  <a:srgbClr val="FFFF00"/>
                </a:solidFill>
              </a:rPr>
              <a:t>Moralidade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pt-BR" sz="3900" dirty="0">
                <a:solidFill>
                  <a:srgbClr val="FFFF00"/>
                </a:solidFill>
              </a:rPr>
              <a:t>Economicidade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pt-BR" sz="3900" dirty="0">
                <a:solidFill>
                  <a:srgbClr val="FFFF00"/>
                </a:solidFill>
              </a:rPr>
              <a:t>Publicidade</a:t>
            </a:r>
          </a:p>
        </p:txBody>
      </p:sp>
      <p:sp>
        <p:nvSpPr>
          <p:cNvPr id="7" name="Seta para a direita 5">
            <a:extLst>
              <a:ext uri="{FF2B5EF4-FFF2-40B4-BE49-F238E27FC236}">
                <a16:creationId xmlns:a16="http://schemas.microsoft.com/office/drawing/2014/main" id="{0468F73B-CDE4-4BC6-AB7A-88A9E258B542}"/>
              </a:ext>
            </a:extLst>
          </p:cNvPr>
          <p:cNvSpPr/>
          <p:nvPr/>
        </p:nvSpPr>
        <p:spPr>
          <a:xfrm>
            <a:off x="3845226" y="2185691"/>
            <a:ext cx="3420000" cy="2736000"/>
          </a:xfrm>
          <a:prstGeom prst="rightArrow">
            <a:avLst/>
          </a:prstGeom>
          <a:solidFill>
            <a:srgbClr val="121A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000" dirty="0">
                <a:solidFill>
                  <a:srgbClr val="FFFF00"/>
                </a:solidFill>
              </a:rPr>
              <a:t>Processo seletivo</a:t>
            </a:r>
          </a:p>
        </p:txBody>
      </p:sp>
    </p:spTree>
    <p:extLst>
      <p:ext uri="{BB962C8B-B14F-4D97-AF65-F5344CB8AC3E}">
        <p14:creationId xmlns:p14="http://schemas.microsoft.com/office/powerpoint/2010/main" val="28400600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>
            <a:extLst>
              <a:ext uri="{FF2B5EF4-FFF2-40B4-BE49-F238E27FC236}">
                <a16:creationId xmlns:a16="http://schemas.microsoft.com/office/drawing/2014/main" id="{3CBBF137-4306-4B2D-A9CA-7B41855233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6558" y="185579"/>
            <a:ext cx="5589973" cy="914400"/>
          </a:xfrm>
        </p:spPr>
        <p:txBody>
          <a:bodyPr/>
          <a:lstStyle/>
          <a:p>
            <a:r>
              <a:rPr lang="pt-BR" b="1" u="sng" dirty="0">
                <a:solidFill>
                  <a:srgbClr val="FFFF00"/>
                </a:solidFill>
              </a:rPr>
              <a:t>Caso Prático: MPDFT</a:t>
            </a:r>
          </a:p>
        </p:txBody>
      </p:sp>
      <p:graphicFrame>
        <p:nvGraphicFramePr>
          <p:cNvPr id="5" name="Tabela 4">
            <a:extLst>
              <a:ext uri="{FF2B5EF4-FFF2-40B4-BE49-F238E27FC236}">
                <a16:creationId xmlns:a16="http://schemas.microsoft.com/office/drawing/2014/main" id="{AD1555B3-D7F4-415D-8FC6-E52ECA1F087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9389949"/>
              </p:ext>
            </p:extLst>
          </p:nvPr>
        </p:nvGraphicFramePr>
        <p:xfrm>
          <a:off x="236558" y="988290"/>
          <a:ext cx="11576750" cy="515494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855151">
                  <a:extLst>
                    <a:ext uri="{9D8B030D-6E8A-4147-A177-3AD203B41FA5}">
                      <a16:colId xmlns:a16="http://schemas.microsoft.com/office/drawing/2014/main" val="14284683"/>
                    </a:ext>
                  </a:extLst>
                </a:gridCol>
                <a:gridCol w="2292913">
                  <a:extLst>
                    <a:ext uri="{9D8B030D-6E8A-4147-A177-3AD203B41FA5}">
                      <a16:colId xmlns:a16="http://schemas.microsoft.com/office/drawing/2014/main" val="4188115352"/>
                    </a:ext>
                  </a:extLst>
                </a:gridCol>
                <a:gridCol w="2436105">
                  <a:extLst>
                    <a:ext uri="{9D8B030D-6E8A-4147-A177-3AD203B41FA5}">
                      <a16:colId xmlns:a16="http://schemas.microsoft.com/office/drawing/2014/main" val="2615371093"/>
                    </a:ext>
                  </a:extLst>
                </a:gridCol>
                <a:gridCol w="2992581">
                  <a:extLst>
                    <a:ext uri="{9D8B030D-6E8A-4147-A177-3AD203B41FA5}">
                      <a16:colId xmlns:a16="http://schemas.microsoft.com/office/drawing/2014/main" val="3085060275"/>
                    </a:ext>
                  </a:extLst>
                </a:gridCol>
              </a:tblGrid>
              <a:tr h="27770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Valor Previsto (R$)</a:t>
                      </a:r>
                      <a:endParaRPr lang="pt-BR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Valor Executado (R$)</a:t>
                      </a:r>
                      <a:endParaRPr lang="pt-BR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Ressarcimento (R$)</a:t>
                      </a:r>
                      <a:endParaRPr lang="pt-BR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06154465"/>
                  </a:ext>
                </a:extLst>
              </a:tr>
              <a:tr h="971066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META 1 (Recursos Humanos)</a:t>
                      </a:r>
                      <a:endParaRPr lang="pt-BR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800" b="1" dirty="0">
                          <a:effectLst/>
                        </a:rPr>
                        <a:t>698.823,00</a:t>
                      </a:r>
                      <a:endParaRPr lang="pt-BR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800" b="1" dirty="0">
                          <a:effectLst/>
                        </a:rPr>
                        <a:t>646.008,77</a:t>
                      </a:r>
                      <a:endParaRPr lang="pt-BR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800" b="1" dirty="0">
                          <a:effectLst/>
                        </a:rPr>
                        <a:t>52.814,23</a:t>
                      </a:r>
                      <a:endParaRPr lang="pt-BR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46027366"/>
                  </a:ext>
                </a:extLst>
              </a:tr>
              <a:tr h="971066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META 2 (Material de Consumo)</a:t>
                      </a:r>
                      <a:endParaRPr lang="pt-BR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800" b="1">
                          <a:effectLst/>
                        </a:rPr>
                        <a:t>176.385,00</a:t>
                      </a:r>
                      <a:endParaRPr lang="pt-BR" sz="1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800" b="1" dirty="0">
                          <a:effectLst/>
                        </a:rPr>
                        <a:t>171.036,87</a:t>
                      </a:r>
                      <a:endParaRPr lang="pt-BR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800" b="1" dirty="0">
                          <a:effectLst/>
                        </a:rPr>
                        <a:t>5.348,13</a:t>
                      </a:r>
                      <a:endParaRPr lang="pt-BR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93871973"/>
                  </a:ext>
                </a:extLst>
              </a:tr>
              <a:tr h="1487733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META 3 (Serviços de Terceiros – Pessoa Física ou Jurídica)</a:t>
                      </a:r>
                      <a:endParaRPr lang="pt-BR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800" b="1">
                          <a:effectLst/>
                        </a:rPr>
                        <a:t>75.000,00</a:t>
                      </a:r>
                      <a:endParaRPr lang="pt-BR" sz="1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800" b="1">
                          <a:effectLst/>
                        </a:rPr>
                        <a:t>71.648,13</a:t>
                      </a:r>
                      <a:endParaRPr lang="pt-BR" sz="1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800" b="1" dirty="0">
                          <a:effectLst/>
                        </a:rPr>
                        <a:t>3.351,87</a:t>
                      </a:r>
                      <a:endParaRPr lang="pt-BR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66123913"/>
                  </a:ext>
                </a:extLst>
              </a:tr>
              <a:tr h="45439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207770" algn="l"/>
                        </a:tabLst>
                      </a:pPr>
                      <a:r>
                        <a:rPr lang="pt-BR" sz="1800">
                          <a:effectLst/>
                        </a:rPr>
                        <a:t>TOTAL</a:t>
                      </a:r>
                      <a:endParaRPr lang="pt-B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800" b="1">
                          <a:effectLst/>
                        </a:rPr>
                        <a:t>950.208,00</a:t>
                      </a:r>
                      <a:endParaRPr lang="pt-BR" sz="1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800" b="1">
                          <a:effectLst/>
                        </a:rPr>
                        <a:t>888.693,77</a:t>
                      </a:r>
                      <a:endParaRPr lang="pt-BR" sz="1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800" b="1" dirty="0">
                          <a:effectLst/>
                        </a:rPr>
                        <a:t>61.514,23</a:t>
                      </a:r>
                      <a:endParaRPr lang="pt-BR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40647738"/>
                  </a:ext>
                </a:extLst>
              </a:tr>
              <a:tr h="454397">
                <a:tc gridSpan="3"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800" b="1">
                          <a:effectLst/>
                        </a:rPr>
                        <a:t>Rendimentos Aplicação Financeira</a:t>
                      </a:r>
                      <a:endParaRPr lang="pt-BR" sz="1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800" b="1" dirty="0">
                          <a:effectLst/>
                        </a:rPr>
                        <a:t>6.132,79</a:t>
                      </a:r>
                      <a:endParaRPr lang="pt-BR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19352045"/>
                  </a:ext>
                </a:extLst>
              </a:tr>
              <a:tr h="454397">
                <a:tc gridSpan="3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800" b="1" dirty="0">
                          <a:effectLst/>
                        </a:rPr>
                        <a:t>Valor Total a Recolher</a:t>
                      </a:r>
                      <a:endParaRPr lang="pt-BR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800" b="1" dirty="0">
                          <a:effectLst/>
                        </a:rPr>
                        <a:t>67.647,02 </a:t>
                      </a:r>
                      <a:endParaRPr lang="pt-BR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888035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633735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>
            <a:extLst>
              <a:ext uri="{FF2B5EF4-FFF2-40B4-BE49-F238E27FC236}">
                <a16:creationId xmlns:a16="http://schemas.microsoft.com/office/drawing/2014/main" id="{D5816427-4214-40D2-89EE-C975C9C27F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6558" y="185579"/>
            <a:ext cx="5589973" cy="914400"/>
          </a:xfrm>
        </p:spPr>
        <p:txBody>
          <a:bodyPr/>
          <a:lstStyle/>
          <a:p>
            <a:r>
              <a:rPr lang="pt-BR" b="1" u="sng" dirty="0">
                <a:solidFill>
                  <a:srgbClr val="FFFF00"/>
                </a:solidFill>
              </a:rPr>
              <a:t>Caso Prático: MPDFT</a:t>
            </a:r>
          </a:p>
        </p:txBody>
      </p:sp>
      <p:graphicFrame>
        <p:nvGraphicFramePr>
          <p:cNvPr id="5" name="Tabela 4">
            <a:extLst>
              <a:ext uri="{FF2B5EF4-FFF2-40B4-BE49-F238E27FC236}">
                <a16:creationId xmlns:a16="http://schemas.microsoft.com/office/drawing/2014/main" id="{0787E25D-CC0A-49B9-B58C-88651A4CD98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0043424"/>
              </p:ext>
            </p:extLst>
          </p:nvPr>
        </p:nvGraphicFramePr>
        <p:xfrm>
          <a:off x="655781" y="1026088"/>
          <a:ext cx="9273309" cy="536118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232073">
                  <a:extLst>
                    <a:ext uri="{9D8B030D-6E8A-4147-A177-3AD203B41FA5}">
                      <a16:colId xmlns:a16="http://schemas.microsoft.com/office/drawing/2014/main" val="924894399"/>
                    </a:ext>
                  </a:extLst>
                </a:gridCol>
                <a:gridCol w="2041236">
                  <a:extLst>
                    <a:ext uri="{9D8B030D-6E8A-4147-A177-3AD203B41FA5}">
                      <a16:colId xmlns:a16="http://schemas.microsoft.com/office/drawing/2014/main" val="4280397960"/>
                    </a:ext>
                  </a:extLst>
                </a:gridCol>
              </a:tblGrid>
              <a:tr h="27113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solidFill>
                            <a:schemeClr val="bg1"/>
                          </a:solidFill>
                          <a:effectLst/>
                        </a:rPr>
                        <a:t>2 – Material de Consumo</a:t>
                      </a:r>
                      <a:endParaRPr lang="pt-BR" sz="18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solidFill>
                            <a:schemeClr val="bg1"/>
                          </a:solidFill>
                          <a:effectLst/>
                        </a:rPr>
                        <a:t>Valor (R$) </a:t>
                      </a:r>
                      <a:endParaRPr lang="pt-BR" sz="18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3385057"/>
                  </a:ext>
                </a:extLst>
              </a:tr>
              <a:tr h="271139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2.1 Gêneros Alimentícios</a:t>
                      </a:r>
                      <a:endParaRPr lang="pt-BR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16"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 </a:t>
                      </a:r>
                    </a:p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 </a:t>
                      </a:r>
                    </a:p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 </a:t>
                      </a:r>
                    </a:p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 </a:t>
                      </a:r>
                    </a:p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 </a:t>
                      </a:r>
                    </a:p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 </a:t>
                      </a:r>
                    </a:p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 </a:t>
                      </a:r>
                    </a:p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800" b="1" dirty="0">
                          <a:effectLst/>
                        </a:rPr>
                        <a:t>176.385,00</a:t>
                      </a:r>
                      <a:endParaRPr lang="pt-BR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59148289"/>
                  </a:ext>
                </a:extLst>
              </a:tr>
              <a:tr h="271139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2.2 Material Didático</a:t>
                      </a:r>
                      <a:endParaRPr lang="pt-BR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5994169"/>
                  </a:ext>
                </a:extLst>
              </a:tr>
              <a:tr h="271139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2.3 Brinquedos Pedagógicos</a:t>
                      </a:r>
                      <a:endParaRPr lang="pt-BR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4743599"/>
                  </a:ext>
                </a:extLst>
              </a:tr>
              <a:tr h="271139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2.4 Material de Higiene da Criança</a:t>
                      </a:r>
                      <a:endParaRPr lang="pt-BR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3132006"/>
                  </a:ext>
                </a:extLst>
              </a:tr>
              <a:tr h="271139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2.5 Uniforme das Crianças</a:t>
                      </a:r>
                      <a:endParaRPr lang="pt-BR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22177851"/>
                  </a:ext>
                </a:extLst>
              </a:tr>
              <a:tr h="271139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2.6 Aquisição de Colchonetes</a:t>
                      </a:r>
                      <a:endParaRPr lang="pt-BR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2895619"/>
                  </a:ext>
                </a:extLst>
              </a:tr>
              <a:tr h="579409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2.7 Livros Técnicos e de Literatura Infantil</a:t>
                      </a:r>
                      <a:endParaRPr lang="pt-BR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6247433"/>
                  </a:ext>
                </a:extLst>
              </a:tr>
              <a:tr h="271139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2.8 Roupa de cama, mesa e banho</a:t>
                      </a:r>
                      <a:endParaRPr lang="pt-BR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2061999"/>
                  </a:ext>
                </a:extLst>
              </a:tr>
              <a:tr h="271139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2.9 Aquisição de gás de cozinha</a:t>
                      </a:r>
                      <a:endParaRPr lang="pt-BR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9481062"/>
                  </a:ext>
                </a:extLst>
              </a:tr>
              <a:tr h="271139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2.10 Material de limpeza em geral</a:t>
                      </a:r>
                      <a:endParaRPr lang="pt-BR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650261"/>
                  </a:ext>
                </a:extLst>
              </a:tr>
              <a:tr h="271139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2.11 Material de Expediente</a:t>
                      </a:r>
                      <a:endParaRPr lang="pt-BR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91494436"/>
                  </a:ext>
                </a:extLst>
              </a:tr>
              <a:tr h="271139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2.12 Material de segurança e hig. do trab.</a:t>
                      </a:r>
                      <a:endParaRPr lang="pt-BR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9275892"/>
                  </a:ext>
                </a:extLst>
              </a:tr>
              <a:tr h="271139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2.13 Material para rep./</a:t>
                      </a:r>
                      <a:r>
                        <a:rPr lang="pt-BR" sz="1800" dirty="0" err="1">
                          <a:effectLst/>
                        </a:rPr>
                        <a:t>manut</a:t>
                      </a:r>
                      <a:r>
                        <a:rPr lang="pt-BR" sz="1800" dirty="0">
                          <a:effectLst/>
                        </a:rPr>
                        <a:t>. dos </a:t>
                      </a:r>
                      <a:r>
                        <a:rPr lang="pt-BR" sz="1800" dirty="0" err="1">
                          <a:effectLst/>
                        </a:rPr>
                        <a:t>equip</a:t>
                      </a:r>
                      <a:r>
                        <a:rPr lang="pt-BR" sz="1800" dirty="0">
                          <a:effectLst/>
                        </a:rPr>
                        <a:t>.</a:t>
                      </a:r>
                      <a:endParaRPr lang="pt-BR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9857118"/>
                  </a:ext>
                </a:extLst>
              </a:tr>
              <a:tr h="271139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2.14 Material para rep./</a:t>
                      </a:r>
                      <a:r>
                        <a:rPr lang="pt-BR" sz="1800" dirty="0" err="1">
                          <a:effectLst/>
                        </a:rPr>
                        <a:t>manut</a:t>
                      </a:r>
                      <a:r>
                        <a:rPr lang="pt-BR" sz="1800" dirty="0">
                          <a:effectLst/>
                        </a:rPr>
                        <a:t>. do imóvel</a:t>
                      </a:r>
                      <a:endParaRPr lang="pt-BR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0904969"/>
                  </a:ext>
                </a:extLst>
              </a:tr>
              <a:tr h="271139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2.15 Utensílios para cozinha</a:t>
                      </a:r>
                      <a:endParaRPr lang="pt-BR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059072"/>
                  </a:ext>
                </a:extLst>
              </a:tr>
              <a:tr h="579409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598170" algn="l"/>
                        </a:tabLst>
                      </a:pPr>
                      <a:r>
                        <a:rPr lang="pt-BR" sz="1800" dirty="0">
                          <a:effectLst/>
                        </a:rPr>
                        <a:t>2.16 Combustível/lubrificante/automotivo	</a:t>
                      </a:r>
                      <a:endParaRPr lang="pt-BR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984927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899004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7683AC4-FFA7-4FBE-BD94-B8771CD1F3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0291" y="997527"/>
            <a:ext cx="11055928" cy="5329382"/>
          </a:xfrm>
        </p:spPr>
        <p:txBody>
          <a:bodyPr>
            <a:normAutofit lnSpcReduction="10000"/>
          </a:bodyPr>
          <a:lstStyle/>
          <a:p>
            <a:pPr lvl="0" algn="just"/>
            <a:r>
              <a:rPr lang="pt-BR" sz="3200" b="1" dirty="0"/>
              <a:t>Plano de Trabalho pouco detalhado;</a:t>
            </a:r>
          </a:p>
          <a:p>
            <a:pPr algn="just"/>
            <a:r>
              <a:rPr lang="pt-BR" sz="3200" b="1" dirty="0">
                <a:solidFill>
                  <a:srgbClr val="FFC000"/>
                </a:solidFill>
              </a:rPr>
              <a:t>Metas insuficientemente descritas, quantitativa e qualitativamente;</a:t>
            </a:r>
          </a:p>
          <a:p>
            <a:pPr algn="just"/>
            <a:r>
              <a:rPr lang="pt-BR" sz="3200" b="1" dirty="0"/>
              <a:t>Realização de despesas fora da vigência;</a:t>
            </a:r>
          </a:p>
          <a:p>
            <a:pPr algn="just"/>
            <a:r>
              <a:rPr lang="pt-BR" sz="3200" b="1" dirty="0">
                <a:solidFill>
                  <a:srgbClr val="FFC000"/>
                </a:solidFill>
              </a:rPr>
              <a:t>Pagamento antecipado a fornecedores de bens e serviços;</a:t>
            </a:r>
          </a:p>
          <a:p>
            <a:pPr algn="just"/>
            <a:r>
              <a:rPr lang="pt-BR" sz="3200" b="1" dirty="0"/>
              <a:t>Retirada de recursos para outras finalidades com posterior ressarcimento;</a:t>
            </a:r>
          </a:p>
          <a:p>
            <a:pPr algn="just"/>
            <a:r>
              <a:rPr lang="pt-BR" sz="3200" b="1" dirty="0">
                <a:solidFill>
                  <a:srgbClr val="FFC000"/>
                </a:solidFill>
              </a:rPr>
              <a:t>Aceitação de documentação inidônea para comprovação de despesas;</a:t>
            </a:r>
          </a:p>
          <a:p>
            <a:endParaRPr lang="pt-BR" dirty="0"/>
          </a:p>
          <a:p>
            <a:endParaRPr lang="pt-BR" dirty="0"/>
          </a:p>
        </p:txBody>
      </p:sp>
      <p:sp>
        <p:nvSpPr>
          <p:cNvPr id="4" name="Título 1">
            <a:extLst>
              <a:ext uri="{FF2B5EF4-FFF2-40B4-BE49-F238E27FC236}">
                <a16:creationId xmlns:a16="http://schemas.microsoft.com/office/drawing/2014/main" id="{65CF2D67-EA3B-4E2A-AF34-EBFAF5D83B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9682" y="185578"/>
            <a:ext cx="10569989" cy="914400"/>
          </a:xfrm>
        </p:spPr>
        <p:txBody>
          <a:bodyPr/>
          <a:lstStyle/>
          <a:p>
            <a:r>
              <a:rPr lang="pt-BR" b="1" u="sng" dirty="0">
                <a:solidFill>
                  <a:srgbClr val="FFFF00"/>
                </a:solidFill>
              </a:rPr>
              <a:t>Casos Práticos: TCU e Tribunais de Contas</a:t>
            </a:r>
          </a:p>
        </p:txBody>
      </p:sp>
    </p:spTree>
    <p:extLst>
      <p:ext uri="{BB962C8B-B14F-4D97-AF65-F5344CB8AC3E}">
        <p14:creationId xmlns:p14="http://schemas.microsoft.com/office/powerpoint/2010/main" val="26738017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EF40402-6C92-4F6A-8282-27D47A6F96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7783" y="1036174"/>
            <a:ext cx="11794836" cy="5512408"/>
          </a:xfrm>
        </p:spPr>
        <p:txBody>
          <a:bodyPr>
            <a:noAutofit/>
          </a:bodyPr>
          <a:lstStyle/>
          <a:p>
            <a:pPr algn="just"/>
            <a:r>
              <a:rPr lang="pt-BR" sz="3100" b="1" dirty="0"/>
              <a:t>Ausência de cotação de preço, no mínimo, 3 (três);</a:t>
            </a:r>
          </a:p>
          <a:p>
            <a:pPr algn="just"/>
            <a:r>
              <a:rPr lang="pt-BR" sz="3100" b="1" dirty="0">
                <a:solidFill>
                  <a:srgbClr val="FFC000"/>
                </a:solidFill>
              </a:rPr>
              <a:t>Contratação de empresas de dirigentes das OSC;</a:t>
            </a:r>
          </a:p>
          <a:p>
            <a:pPr algn="just"/>
            <a:r>
              <a:rPr lang="pt-BR" sz="3100" b="1" dirty="0"/>
              <a:t>Contratação de empresas do membros do Conselho Fiscal;</a:t>
            </a:r>
          </a:p>
          <a:p>
            <a:pPr algn="just"/>
            <a:r>
              <a:rPr lang="pt-BR" sz="3100" b="1" dirty="0">
                <a:solidFill>
                  <a:srgbClr val="FFC000"/>
                </a:solidFill>
              </a:rPr>
              <a:t>Conselho Fiscal com grau de parentesco com o dirigente da OSC;</a:t>
            </a:r>
          </a:p>
          <a:p>
            <a:pPr algn="just"/>
            <a:r>
              <a:rPr lang="pt-BR" sz="3100" b="1" dirty="0"/>
              <a:t>ausência de processo seletivo na contração de pessoal;</a:t>
            </a:r>
          </a:p>
          <a:p>
            <a:pPr algn="just"/>
            <a:r>
              <a:rPr lang="pt-BR" sz="3100" b="1" dirty="0">
                <a:solidFill>
                  <a:srgbClr val="FFC000"/>
                </a:solidFill>
              </a:rPr>
              <a:t>contratação de empresas sem experiência e capacitação técnica;</a:t>
            </a:r>
          </a:p>
          <a:p>
            <a:pPr algn="just"/>
            <a:r>
              <a:rPr lang="pt-BR" sz="3100" b="1" dirty="0"/>
              <a:t>ausência de produtos e relatórios técnicos;</a:t>
            </a:r>
          </a:p>
          <a:p>
            <a:pPr algn="just"/>
            <a:r>
              <a:rPr lang="pt-BR" sz="3100" b="1" dirty="0">
                <a:solidFill>
                  <a:srgbClr val="FFC000"/>
                </a:solidFill>
              </a:rPr>
              <a:t>ausência de critérios na contratação de consultorias.</a:t>
            </a:r>
          </a:p>
        </p:txBody>
      </p:sp>
      <p:sp>
        <p:nvSpPr>
          <p:cNvPr id="7" name="Título 1">
            <a:extLst>
              <a:ext uri="{FF2B5EF4-FFF2-40B4-BE49-F238E27FC236}">
                <a16:creationId xmlns:a16="http://schemas.microsoft.com/office/drawing/2014/main" id="{1E5D5102-D60F-46BD-9072-C5467ABF15E7}"/>
              </a:ext>
            </a:extLst>
          </p:cNvPr>
          <p:cNvSpPr txBox="1">
            <a:spLocks/>
          </p:cNvSpPr>
          <p:nvPr/>
        </p:nvSpPr>
        <p:spPr>
          <a:xfrm>
            <a:off x="319682" y="185578"/>
            <a:ext cx="10569989" cy="914400"/>
          </a:xfrm>
          <a:prstGeom prst="rect">
            <a:avLst/>
          </a:prstGeom>
        </p:spPr>
        <p:txBody>
          <a:bodyPr vert="horz" rtlCol="0" anchor="t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pt-BR" b="1" u="sng">
                <a:solidFill>
                  <a:srgbClr val="FFFF00"/>
                </a:solidFill>
              </a:rPr>
              <a:t>Casos Práticos: TCU e Tribunais de Contas</a:t>
            </a:r>
            <a:endParaRPr lang="pt-BR" b="1" u="sng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50241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2">
            <a:extLst>
              <a:ext uri="{FF2B5EF4-FFF2-40B4-BE49-F238E27FC236}">
                <a16:creationId xmlns:a16="http://schemas.microsoft.com/office/drawing/2014/main" id="{2FF26AB0-5475-4EB6-8DD6-D071CB1C8C2C}"/>
              </a:ext>
            </a:extLst>
          </p:cNvPr>
          <p:cNvSpPr txBox="1">
            <a:spLocks/>
          </p:cNvSpPr>
          <p:nvPr/>
        </p:nvSpPr>
        <p:spPr>
          <a:xfrm>
            <a:off x="1748802" y="5105909"/>
            <a:ext cx="8388556" cy="1650333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/>
          <a:lstStyle>
            <a:lvl1pPr marL="185738" indent="-185738" algn="l" defTabSz="449263" rtl="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1C4C74"/>
              </a:buClr>
              <a:buSzPct val="100000"/>
              <a:buFont typeface="Wingdings" panose="05000000000000000000" pitchFamily="2" charset="2"/>
              <a:buChar char=""/>
              <a:defRPr sz="20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376238" indent="-185738" algn="l" defTabSz="449263" rtl="0" eaLnBrk="0" fontAlgn="base" hangingPunct="0">
              <a:spcBef>
                <a:spcPts val="900"/>
              </a:spcBef>
              <a:spcAft>
                <a:spcPct val="0"/>
              </a:spcAft>
              <a:buClr>
                <a:srgbClr val="1C4C74"/>
              </a:buClr>
              <a:buSzPct val="100000"/>
              <a:buFont typeface="Arial" panose="020B0604020202020204" pitchFamily="34" charset="0"/>
              <a:buChar char="-"/>
              <a:defRPr sz="2800">
                <a:solidFill>
                  <a:srgbClr val="000000"/>
                </a:solidFill>
                <a:latin typeface="+mn-lt"/>
                <a:ea typeface="+mn-ea"/>
              </a:defRPr>
            </a:lvl2pPr>
            <a:lvl3pPr marL="557213" indent="-177800" algn="l" defTabSz="449263" rtl="0" eaLnBrk="0" fontAlgn="base" hangingPunct="0">
              <a:spcBef>
                <a:spcPts val="900"/>
              </a:spcBef>
              <a:spcAft>
                <a:spcPct val="0"/>
              </a:spcAft>
              <a:buClr>
                <a:srgbClr val="1C4C74"/>
              </a:buClr>
              <a:buSzPct val="100000"/>
              <a:buFont typeface="Arial" panose="020B0604020202020204" pitchFamily="34" charset="0"/>
              <a:buChar char="-"/>
              <a:defRPr sz="2400">
                <a:solidFill>
                  <a:srgbClr val="000000"/>
                </a:solidFill>
                <a:latin typeface="+mn-lt"/>
                <a:ea typeface="+mn-ea"/>
              </a:defRPr>
            </a:lvl3pPr>
            <a:lvl4pPr marL="763588" indent="-201613" algn="l" defTabSz="449263" rtl="0" eaLnBrk="0" fontAlgn="base" hangingPunct="0">
              <a:spcBef>
                <a:spcPts val="900"/>
              </a:spcBef>
              <a:spcAft>
                <a:spcPct val="0"/>
              </a:spcAft>
              <a:buClr>
                <a:srgbClr val="1C4C74"/>
              </a:buClr>
              <a:buSzPct val="100000"/>
              <a:buFont typeface="Arial" panose="020B0604020202020204" pitchFamily="34" charset="0"/>
              <a:buChar char="-"/>
              <a:defRPr sz="2000">
                <a:solidFill>
                  <a:srgbClr val="000000"/>
                </a:solidFill>
                <a:latin typeface="+mn-lt"/>
                <a:ea typeface="+mn-ea"/>
              </a:defRPr>
            </a:lvl4pPr>
            <a:lvl5pPr marL="1046163" indent="-165100" algn="l" defTabSz="449263" rtl="0" eaLnBrk="0" fontAlgn="base" hangingPunct="0">
              <a:spcBef>
                <a:spcPts val="900"/>
              </a:spcBef>
              <a:spcAft>
                <a:spcPct val="0"/>
              </a:spcAft>
              <a:buClr>
                <a:srgbClr val="1C4C74"/>
              </a:buClr>
              <a:buSzPct val="100000"/>
              <a:buFont typeface="Wingdings" panose="05000000000000000000" pitchFamily="2" charset="2"/>
              <a:buChar char="»"/>
              <a:defRPr sz="2000">
                <a:solidFill>
                  <a:srgbClr val="000000"/>
                </a:solidFill>
                <a:latin typeface="+mn-lt"/>
                <a:ea typeface="+mn-ea"/>
              </a:defRPr>
            </a:lvl5pPr>
            <a:lvl6pPr marL="1503363" indent="-165100" algn="l" defTabSz="449263" rtl="0" fontAlgn="base">
              <a:spcBef>
                <a:spcPts val="900"/>
              </a:spcBef>
              <a:spcAft>
                <a:spcPct val="0"/>
              </a:spcAft>
              <a:buClr>
                <a:srgbClr val="1C4C74"/>
              </a:buClr>
              <a:buSzPct val="100000"/>
              <a:buFont typeface="Wingdings" pitchFamily="2" charset="2"/>
              <a:defRPr>
                <a:solidFill>
                  <a:srgbClr val="000000"/>
                </a:solidFill>
                <a:latin typeface="+mn-lt"/>
                <a:ea typeface="+mn-ea"/>
              </a:defRPr>
            </a:lvl6pPr>
            <a:lvl7pPr marL="1960563" indent="-165100" algn="l" defTabSz="449263" rtl="0" fontAlgn="base">
              <a:spcBef>
                <a:spcPts val="900"/>
              </a:spcBef>
              <a:spcAft>
                <a:spcPct val="0"/>
              </a:spcAft>
              <a:buClr>
                <a:srgbClr val="1C4C74"/>
              </a:buClr>
              <a:buSzPct val="100000"/>
              <a:buFont typeface="Wingdings" pitchFamily="2" charset="2"/>
              <a:defRPr>
                <a:solidFill>
                  <a:srgbClr val="000000"/>
                </a:solidFill>
                <a:latin typeface="+mn-lt"/>
                <a:ea typeface="+mn-ea"/>
              </a:defRPr>
            </a:lvl7pPr>
            <a:lvl8pPr marL="2417763" indent="-165100" algn="l" defTabSz="449263" rtl="0" fontAlgn="base">
              <a:spcBef>
                <a:spcPts val="900"/>
              </a:spcBef>
              <a:spcAft>
                <a:spcPct val="0"/>
              </a:spcAft>
              <a:buClr>
                <a:srgbClr val="1C4C74"/>
              </a:buClr>
              <a:buSzPct val="100000"/>
              <a:buFont typeface="Wingdings" pitchFamily="2" charset="2"/>
              <a:defRPr>
                <a:solidFill>
                  <a:srgbClr val="000000"/>
                </a:solidFill>
                <a:latin typeface="+mn-lt"/>
                <a:ea typeface="+mn-ea"/>
              </a:defRPr>
            </a:lvl8pPr>
            <a:lvl9pPr marL="2874963" indent="-165100" algn="l" defTabSz="449263" rtl="0" fontAlgn="base">
              <a:spcBef>
                <a:spcPts val="900"/>
              </a:spcBef>
              <a:spcAft>
                <a:spcPct val="0"/>
              </a:spcAft>
              <a:buClr>
                <a:srgbClr val="1C4C74"/>
              </a:buClr>
              <a:buSzPct val="100000"/>
              <a:buFont typeface="Wingdings" pitchFamily="2" charset="2"/>
              <a:defRPr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algn="ctr">
              <a:spcBef>
                <a:spcPts val="0"/>
              </a:spcBef>
              <a:buFont typeface="Wingdings" panose="05000000000000000000" pitchFamily="2" charset="2"/>
              <a:buNone/>
              <a:defRPr/>
            </a:pPr>
            <a:r>
              <a:rPr lang="pt-BR" sz="3400" b="1" kern="0" dirty="0">
                <a:solidFill>
                  <a:schemeClr val="tx1"/>
                </a:solidFill>
              </a:rPr>
              <a:t>João Bosco</a:t>
            </a:r>
          </a:p>
          <a:p>
            <a:pPr algn="ctr">
              <a:spcBef>
                <a:spcPts val="0"/>
              </a:spcBef>
              <a:buFont typeface="Wingdings" panose="05000000000000000000" pitchFamily="2" charset="2"/>
              <a:buNone/>
              <a:defRPr/>
            </a:pPr>
            <a:r>
              <a:rPr lang="pt-BR" sz="3400" b="1" kern="0" dirty="0">
                <a:solidFill>
                  <a:srgbClr val="FFFF00"/>
                </a:solidFill>
              </a:rPr>
              <a:t>E-mail: jbosco.ferreira@mpdft.mp.br</a:t>
            </a:r>
          </a:p>
          <a:p>
            <a:pPr algn="ctr">
              <a:spcBef>
                <a:spcPts val="0"/>
              </a:spcBef>
              <a:buFont typeface="Wingdings" panose="05000000000000000000" pitchFamily="2" charset="2"/>
              <a:buNone/>
              <a:defRPr/>
            </a:pPr>
            <a:r>
              <a:rPr lang="pt-BR" sz="3400" b="1" kern="0" dirty="0">
                <a:solidFill>
                  <a:srgbClr val="FFFF00"/>
                </a:solidFill>
              </a:rPr>
              <a:t>Tel. PJFEIS: (61) 3343-9862</a:t>
            </a:r>
            <a:r>
              <a:rPr lang="pt-BR" sz="2400" b="1" kern="0" dirty="0">
                <a:solidFill>
                  <a:srgbClr val="FFFF00"/>
                </a:solidFill>
              </a:rPr>
              <a:t> </a:t>
            </a:r>
          </a:p>
        </p:txBody>
      </p:sp>
      <p:pic>
        <p:nvPicPr>
          <p:cNvPr id="5" name="Picture 1" descr="C:\Users\US\Desktop\obrigado-capa1.png">
            <a:extLst>
              <a:ext uri="{FF2B5EF4-FFF2-40B4-BE49-F238E27FC236}">
                <a16:creationId xmlns:a16="http://schemas.microsoft.com/office/drawing/2014/main" id="{D99435CB-3295-4FDD-A35F-3F93570F2C4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8593" y="101758"/>
            <a:ext cx="10028974" cy="49849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960628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3" descr="Resultado de imagem para nelson mandela educação">
            <a:extLst>
              <a:ext uri="{FF2B5EF4-FFF2-40B4-BE49-F238E27FC236}">
                <a16:creationId xmlns:a16="http://schemas.microsoft.com/office/drawing/2014/main" id="{2A21876C-E313-4CA6-BA9E-EEEEF3FF09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2035677"/>
            <a:ext cx="5779102" cy="30277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5" descr="Resultado de imagem para educação nunca foi despesa">
            <a:extLst>
              <a:ext uri="{FF2B5EF4-FFF2-40B4-BE49-F238E27FC236}">
                <a16:creationId xmlns:a16="http://schemas.microsoft.com/office/drawing/2014/main" id="{258290FF-AEB9-427C-93EE-1C7016D807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453" y="796328"/>
            <a:ext cx="5655833" cy="55064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ítulo 12">
            <a:extLst>
              <a:ext uri="{FF2B5EF4-FFF2-40B4-BE49-F238E27FC236}">
                <a16:creationId xmlns:a16="http://schemas.microsoft.com/office/drawing/2014/main" id="{79F8E25F-9684-477D-86EA-562E7CBB76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98302" y="0"/>
            <a:ext cx="3455437" cy="704141"/>
          </a:xfrm>
          <a:solidFill>
            <a:schemeClr val="bg1"/>
          </a:solidFill>
        </p:spPr>
        <p:txBody>
          <a:bodyPr rtlCol="0"/>
          <a:lstStyle/>
          <a:p>
            <a:pPr algn="ctr"/>
            <a:r>
              <a:rPr lang="pt-BR" sz="3600" b="1" dirty="0">
                <a:solidFill>
                  <a:srgbClr val="FFFF00"/>
                </a:solidFill>
              </a:rPr>
              <a:t>Apresentação</a:t>
            </a:r>
          </a:p>
        </p:txBody>
      </p:sp>
    </p:spTree>
    <p:extLst>
      <p:ext uri="{BB962C8B-B14F-4D97-AF65-F5344CB8AC3E}">
        <p14:creationId xmlns:p14="http://schemas.microsoft.com/office/powerpoint/2010/main" val="40323330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5EB5360-FDCD-4F76-B44D-8FB6DB1553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8145" y="253446"/>
            <a:ext cx="5514109" cy="914400"/>
          </a:xfrm>
        </p:spPr>
        <p:txBody>
          <a:bodyPr/>
          <a:lstStyle/>
          <a:p>
            <a:r>
              <a:rPr lang="pt-BR" u="sng" dirty="0">
                <a:solidFill>
                  <a:srgbClr val="FFFF00"/>
                </a:solidFill>
              </a:rPr>
              <a:t>Decreto nº 37.843/2016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A5BB64D-7A87-4405-A1E1-250E6D5F0D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6473" y="1284797"/>
            <a:ext cx="11157527" cy="5032876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pt-BR" sz="3900" dirty="0"/>
              <a:t>Art. 37. As compras e contratações de bens e serviços pela organização da sociedade civil com recursos transferidos pela administração pública distrital deverão adotar métodos usualmente utilizados pelo setor privado, garantida a observância dos </a:t>
            </a:r>
            <a:r>
              <a:rPr lang="pt-BR" sz="3900" b="1" dirty="0">
                <a:solidFill>
                  <a:srgbClr val="FFC000"/>
                </a:solidFill>
              </a:rPr>
              <a:t>princípios da legalidade, da impessoalidade, da moralidade, da publicidade, da economicidade e da eficiência</a:t>
            </a:r>
            <a:r>
              <a:rPr lang="pt-BR" sz="3900" dirty="0"/>
              <a:t>.</a:t>
            </a:r>
          </a:p>
          <a:p>
            <a:pPr algn="just"/>
            <a:r>
              <a:rPr lang="pt-BR" sz="3900" dirty="0"/>
              <a:t>Parágrafo único. A administração pública distrital poderá </a:t>
            </a:r>
            <a:r>
              <a:rPr lang="pt-BR" sz="3900" b="1" dirty="0">
                <a:solidFill>
                  <a:srgbClr val="FFFF00"/>
                </a:solidFill>
              </a:rPr>
              <a:t>disponibilizar sistema eletrônico de compras e contratações</a:t>
            </a:r>
            <a:r>
              <a:rPr lang="pt-BR" sz="3900" dirty="0"/>
              <a:t>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920715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2F19E77-F26D-4981-96CA-08A0854C6B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9455" y="1006764"/>
            <a:ext cx="11443854" cy="5495636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pt-BR" sz="4000" u="sng" dirty="0">
                <a:solidFill>
                  <a:srgbClr val="FFC000"/>
                </a:solidFill>
              </a:rPr>
              <a:t>Art. 40. Poderão ser pagas com recursos da parceria as seguintes despesas:</a:t>
            </a:r>
          </a:p>
          <a:p>
            <a:pPr algn="just"/>
            <a:r>
              <a:rPr lang="pt-BR" sz="4000" dirty="0"/>
              <a:t>I - remuneração da equipe encarregada da execução do plano de trabalho, compreendendo as despesas com pagamentos de impostos, contribuições sociais, Fundo de Garantia por Tempo de Serviço - FGTS, férias, décimo terceiro salário, salários proporcionais, </a:t>
            </a:r>
            <a:r>
              <a:rPr lang="pt-BR" sz="4000" b="1" dirty="0">
                <a:highlight>
                  <a:srgbClr val="FF0000"/>
                </a:highlight>
              </a:rPr>
              <a:t>verbas rescisórias </a:t>
            </a:r>
            <a:r>
              <a:rPr lang="pt-BR" sz="4000" dirty="0"/>
              <a:t>e demais encargos sociais e trabalhistas, alusivas ao período de vigência da parceria, </a:t>
            </a:r>
            <a:r>
              <a:rPr lang="pt-BR" sz="4000" b="1" u="sng" dirty="0">
                <a:solidFill>
                  <a:srgbClr val="FFFF00"/>
                </a:solidFill>
              </a:rPr>
              <a:t>conforme previsto no plano de trabalho</a:t>
            </a:r>
            <a:r>
              <a:rPr lang="pt-BR" sz="4000" dirty="0"/>
              <a:t>;</a:t>
            </a:r>
          </a:p>
          <a:p>
            <a:pPr algn="just"/>
            <a:r>
              <a:rPr lang="pt-BR" sz="4000" dirty="0"/>
              <a:t>II - diárias referentes a deslocamento, hospedagem e alimentação, nos casos em que a execução da parceria o exija;</a:t>
            </a:r>
          </a:p>
          <a:p>
            <a:endParaRPr lang="pt-BR" dirty="0"/>
          </a:p>
        </p:txBody>
      </p:sp>
      <p:sp>
        <p:nvSpPr>
          <p:cNvPr id="4" name="Título 1">
            <a:extLst>
              <a:ext uri="{FF2B5EF4-FFF2-40B4-BE49-F238E27FC236}">
                <a16:creationId xmlns:a16="http://schemas.microsoft.com/office/drawing/2014/main" id="{B895710A-A257-44DE-A58E-D7CC79AE22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8145" y="253446"/>
            <a:ext cx="5514109" cy="914400"/>
          </a:xfrm>
        </p:spPr>
        <p:txBody>
          <a:bodyPr/>
          <a:lstStyle/>
          <a:p>
            <a:r>
              <a:rPr lang="pt-BR" u="sng" dirty="0">
                <a:solidFill>
                  <a:srgbClr val="FFFF00"/>
                </a:solidFill>
              </a:rPr>
              <a:t>Decreto nº 37.843/2016</a:t>
            </a:r>
          </a:p>
        </p:txBody>
      </p:sp>
    </p:spTree>
    <p:extLst>
      <p:ext uri="{BB962C8B-B14F-4D97-AF65-F5344CB8AC3E}">
        <p14:creationId xmlns:p14="http://schemas.microsoft.com/office/powerpoint/2010/main" val="41919372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E4D5053-C580-4C06-9457-5AA82F2A06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7309" y="1142999"/>
            <a:ext cx="11055927" cy="5461555"/>
          </a:xfrm>
        </p:spPr>
        <p:txBody>
          <a:bodyPr>
            <a:normAutofit fontScale="92500"/>
          </a:bodyPr>
          <a:lstStyle/>
          <a:p>
            <a:pPr marL="68580" indent="0" algn="just">
              <a:buNone/>
            </a:pPr>
            <a:r>
              <a:rPr lang="pt-BR" sz="3200" u="sng" dirty="0">
                <a:solidFill>
                  <a:srgbClr val="FFC000"/>
                </a:solidFill>
              </a:rPr>
              <a:t>Art. 41. (...)</a:t>
            </a:r>
            <a:endParaRPr lang="pt-BR" dirty="0"/>
          </a:p>
          <a:p>
            <a:pPr marL="68580" indent="0" algn="just">
              <a:buNone/>
            </a:pPr>
            <a:r>
              <a:rPr lang="pt-BR" dirty="0"/>
              <a:t>§ 1º A equipe de trabalho consiste no pessoal necessário à execução do objeto da parceria, incluídas pessoas pertencentes ao quadro da organização da sociedade civil ou contratadas, submetidas a regime cível ou trabalhista, </a:t>
            </a:r>
            <a:r>
              <a:rPr lang="pt-BR" b="1" dirty="0">
                <a:solidFill>
                  <a:srgbClr val="FFFF00"/>
                </a:solidFill>
              </a:rPr>
              <a:t>recrutadas sem qualquer ingerência do órgão ou entidade pública</a:t>
            </a:r>
            <a:r>
              <a:rPr lang="pt-BR" dirty="0"/>
              <a:t>.</a:t>
            </a:r>
          </a:p>
          <a:p>
            <a:pPr marL="68580" indent="0" algn="just">
              <a:buNone/>
            </a:pPr>
            <a:r>
              <a:rPr lang="pt-BR" dirty="0"/>
              <a:t>§ 4º O pagamento das verbas rescisórias com recursos da parceria será proporcional ao período de atuação do profissional na execução das etapas previstas no plano de trabalho.</a:t>
            </a:r>
          </a:p>
          <a:p>
            <a:pPr marL="68580" indent="0" algn="just">
              <a:buNone/>
            </a:pPr>
            <a:r>
              <a:rPr lang="pt-BR" dirty="0"/>
              <a:t>§ 5º Os valores referentes a </a:t>
            </a:r>
            <a:r>
              <a:rPr lang="pt-BR" b="1" dirty="0">
                <a:solidFill>
                  <a:srgbClr val="FFFF00"/>
                </a:solidFill>
              </a:rPr>
              <a:t>verbas rescisórias </a:t>
            </a:r>
            <a:r>
              <a:rPr lang="pt-BR" dirty="0"/>
              <a:t>poderão ser </a:t>
            </a:r>
            <a:r>
              <a:rPr lang="pt-BR" b="1" dirty="0">
                <a:solidFill>
                  <a:srgbClr val="FFFF00"/>
                </a:solidFill>
              </a:rPr>
              <a:t>provisionados em item específico do plano de trabalho</a:t>
            </a:r>
            <a:r>
              <a:rPr lang="pt-BR" dirty="0"/>
              <a:t>.</a:t>
            </a:r>
          </a:p>
        </p:txBody>
      </p:sp>
      <p:sp>
        <p:nvSpPr>
          <p:cNvPr id="4" name="Título 1">
            <a:extLst>
              <a:ext uri="{FF2B5EF4-FFF2-40B4-BE49-F238E27FC236}">
                <a16:creationId xmlns:a16="http://schemas.microsoft.com/office/drawing/2014/main" id="{91570AE8-704D-4010-BC8E-031AF32932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8145" y="253446"/>
            <a:ext cx="5514109" cy="914400"/>
          </a:xfrm>
        </p:spPr>
        <p:txBody>
          <a:bodyPr/>
          <a:lstStyle/>
          <a:p>
            <a:r>
              <a:rPr lang="pt-BR" u="sng" dirty="0">
                <a:solidFill>
                  <a:srgbClr val="FFFF00"/>
                </a:solidFill>
              </a:rPr>
              <a:t>Decreto nº 37.843/2016</a:t>
            </a:r>
          </a:p>
        </p:txBody>
      </p:sp>
    </p:spTree>
    <p:extLst>
      <p:ext uri="{BB962C8B-B14F-4D97-AF65-F5344CB8AC3E}">
        <p14:creationId xmlns:p14="http://schemas.microsoft.com/office/powerpoint/2010/main" val="2626915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17BAB87-4C81-40B4-B681-9411AC9293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9526" y="1167846"/>
            <a:ext cx="11194473" cy="5436708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pt-BR" sz="3600" u="sng" dirty="0">
                <a:solidFill>
                  <a:srgbClr val="FFC000"/>
                </a:solidFill>
              </a:rPr>
              <a:t>Art. 40. Poderão ser pagas com recursos da parceria as seguintes despesas:</a:t>
            </a:r>
          </a:p>
          <a:p>
            <a:pPr marL="68580" indent="0" algn="just">
              <a:buNone/>
            </a:pPr>
            <a:r>
              <a:rPr lang="pt-BR" sz="3600" dirty="0"/>
              <a:t>III - </a:t>
            </a:r>
            <a:r>
              <a:rPr lang="pt-BR" sz="3600" b="1" u="sng" dirty="0"/>
              <a:t>custos indiretos</a:t>
            </a:r>
            <a:r>
              <a:rPr lang="pt-BR" sz="3600" b="1" dirty="0"/>
              <a:t> </a:t>
            </a:r>
            <a:r>
              <a:rPr lang="pt-BR" sz="3600" dirty="0"/>
              <a:t>necessários à execução do objeto, </a:t>
            </a:r>
            <a:r>
              <a:rPr lang="pt-BR" sz="3600" b="1" dirty="0">
                <a:solidFill>
                  <a:srgbClr val="FFFF00"/>
                </a:solidFill>
              </a:rPr>
              <a:t>tais como internet, transporte, aluguel, telefone, taxas e tarifas, consumo de água e energia elétrica</a:t>
            </a:r>
            <a:r>
              <a:rPr lang="pt-BR" sz="3600" dirty="0"/>
              <a:t>;</a:t>
            </a:r>
          </a:p>
          <a:p>
            <a:pPr marL="68580" indent="0" algn="just">
              <a:buNone/>
            </a:pPr>
            <a:r>
              <a:rPr lang="pt-BR" sz="3600" dirty="0"/>
              <a:t>IV - </a:t>
            </a:r>
            <a:r>
              <a:rPr lang="pt-BR" sz="3600" b="1" u="sng" dirty="0"/>
              <a:t>bens de consumo</a:t>
            </a:r>
            <a:r>
              <a:rPr lang="pt-BR" sz="3600" b="1" dirty="0"/>
              <a:t>, </a:t>
            </a:r>
            <a:r>
              <a:rPr lang="pt-BR" sz="3600" dirty="0"/>
              <a:t>tais como </a:t>
            </a:r>
            <a:r>
              <a:rPr lang="pt-BR" sz="3600" b="1" dirty="0">
                <a:solidFill>
                  <a:srgbClr val="FFFF00"/>
                </a:solidFill>
              </a:rPr>
              <a:t>alimentos, material de expediente, material pedagógico, produtos de limpeza, combustível e gás</a:t>
            </a:r>
            <a:r>
              <a:rPr lang="pt-BR" sz="3600" dirty="0"/>
              <a:t>;</a:t>
            </a:r>
          </a:p>
          <a:p>
            <a:pPr marL="68580" indent="0" algn="just">
              <a:buNone/>
            </a:pPr>
            <a:r>
              <a:rPr lang="pt-BR" sz="3600" dirty="0"/>
              <a:t>V - </a:t>
            </a:r>
            <a:r>
              <a:rPr lang="pt-BR" sz="3600" b="1" u="sng" dirty="0"/>
              <a:t>aquisição de equipamentos e materiais permanentes </a:t>
            </a:r>
            <a:r>
              <a:rPr lang="pt-BR" sz="3600" dirty="0"/>
              <a:t>essenciais à consecução do objeto e serviços de adequação de espaço físico, desde que necessários à instalação dos referidos equipamentos e materiais, conforme o disposto no plano de trabalho aprovado; e</a:t>
            </a:r>
          </a:p>
          <a:p>
            <a:endParaRPr lang="pt-BR" dirty="0"/>
          </a:p>
        </p:txBody>
      </p:sp>
      <p:sp>
        <p:nvSpPr>
          <p:cNvPr id="4" name="Título 1">
            <a:extLst>
              <a:ext uri="{FF2B5EF4-FFF2-40B4-BE49-F238E27FC236}">
                <a16:creationId xmlns:a16="http://schemas.microsoft.com/office/drawing/2014/main" id="{2D6FEE11-8C56-4558-ADFD-371397EF4C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8145" y="253446"/>
            <a:ext cx="5514109" cy="914400"/>
          </a:xfrm>
        </p:spPr>
        <p:txBody>
          <a:bodyPr/>
          <a:lstStyle/>
          <a:p>
            <a:r>
              <a:rPr lang="pt-BR" u="sng" dirty="0">
                <a:solidFill>
                  <a:srgbClr val="FFFF00"/>
                </a:solidFill>
              </a:rPr>
              <a:t>Decreto nº 37.843/2016</a:t>
            </a:r>
          </a:p>
        </p:txBody>
      </p:sp>
    </p:spTree>
    <p:extLst>
      <p:ext uri="{BB962C8B-B14F-4D97-AF65-F5344CB8AC3E}">
        <p14:creationId xmlns:p14="http://schemas.microsoft.com/office/powerpoint/2010/main" val="22895490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A08D9DE-5920-4F1E-A7BF-D9F39166CB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8145" y="1167846"/>
            <a:ext cx="10363200" cy="4572000"/>
          </a:xfrm>
        </p:spPr>
        <p:txBody>
          <a:bodyPr/>
          <a:lstStyle/>
          <a:p>
            <a:r>
              <a:rPr lang="pt-BR" sz="3200" u="sng" dirty="0">
                <a:solidFill>
                  <a:srgbClr val="FFC000"/>
                </a:solidFill>
              </a:rPr>
              <a:t>Art. 40. Poderão ser pagas com recursos da parceria as seguintes despesas:</a:t>
            </a:r>
          </a:p>
          <a:p>
            <a:pPr marL="68580" indent="0" algn="just">
              <a:buNone/>
            </a:pPr>
            <a:r>
              <a:rPr lang="pt-BR" dirty="0"/>
              <a:t>VI - </a:t>
            </a:r>
            <a:r>
              <a:rPr lang="pt-BR" b="1" u="sng" dirty="0"/>
              <a:t>contratação de serviços de terceiros</a:t>
            </a:r>
            <a:r>
              <a:rPr lang="pt-BR" dirty="0"/>
              <a:t>, tais como limpeza, manutenção, segurança de instalações físicas, capacitação e treinamento, informática, design gráfico, desenvolvimento de softwares, </a:t>
            </a:r>
            <a:r>
              <a:rPr lang="pt-BR" b="1" dirty="0">
                <a:solidFill>
                  <a:srgbClr val="FFFF00"/>
                </a:solidFill>
              </a:rPr>
              <a:t>contabilidade</a:t>
            </a:r>
            <a:r>
              <a:rPr lang="pt-BR" dirty="0"/>
              <a:t>, auditoria e </a:t>
            </a:r>
            <a:r>
              <a:rPr lang="pt-BR" b="1" dirty="0">
                <a:solidFill>
                  <a:srgbClr val="FFFF00"/>
                </a:solidFill>
              </a:rPr>
              <a:t>assessoria jurídica</a:t>
            </a:r>
            <a:r>
              <a:rPr lang="pt-BR" dirty="0"/>
              <a:t>; ou</a:t>
            </a:r>
          </a:p>
          <a:p>
            <a:pPr marL="68580" indent="0" algn="just">
              <a:buNone/>
            </a:pPr>
            <a:r>
              <a:rPr lang="pt-BR" dirty="0"/>
              <a:t>VII - outros tipos de despesa que se mostrarem indispensáveis para a execução do objeto.</a:t>
            </a:r>
          </a:p>
          <a:p>
            <a:endParaRPr lang="pt-BR" dirty="0"/>
          </a:p>
        </p:txBody>
      </p:sp>
      <p:sp>
        <p:nvSpPr>
          <p:cNvPr id="4" name="Título 1">
            <a:extLst>
              <a:ext uri="{FF2B5EF4-FFF2-40B4-BE49-F238E27FC236}">
                <a16:creationId xmlns:a16="http://schemas.microsoft.com/office/drawing/2014/main" id="{8CD0B91E-3C61-4ED7-9B03-97FC4FD7C7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8145" y="253446"/>
            <a:ext cx="5514109" cy="914400"/>
          </a:xfrm>
        </p:spPr>
        <p:txBody>
          <a:bodyPr/>
          <a:lstStyle/>
          <a:p>
            <a:r>
              <a:rPr lang="pt-BR" u="sng" dirty="0">
                <a:solidFill>
                  <a:srgbClr val="FFFF00"/>
                </a:solidFill>
              </a:rPr>
              <a:t>Decreto nº 37.843/2016</a:t>
            </a:r>
          </a:p>
        </p:txBody>
      </p:sp>
    </p:spTree>
    <p:extLst>
      <p:ext uri="{BB962C8B-B14F-4D97-AF65-F5344CB8AC3E}">
        <p14:creationId xmlns:p14="http://schemas.microsoft.com/office/powerpoint/2010/main" val="38974852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2">
            <a:extLst>
              <a:ext uri="{FF2B5EF4-FFF2-40B4-BE49-F238E27FC236}">
                <a16:creationId xmlns:a16="http://schemas.microsoft.com/office/drawing/2014/main" id="{1BDB406B-E456-43B6-B61E-56E1FD6A59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8145" y="1167845"/>
            <a:ext cx="10963564" cy="5436709"/>
          </a:xfrm>
        </p:spPr>
        <p:txBody>
          <a:bodyPr>
            <a:normAutofit fontScale="92500" lnSpcReduction="10000"/>
          </a:bodyPr>
          <a:lstStyle/>
          <a:p>
            <a:r>
              <a:rPr lang="pt-BR" sz="2800" u="sng" dirty="0">
                <a:solidFill>
                  <a:srgbClr val="FFC000"/>
                </a:solidFill>
              </a:rPr>
              <a:t>Art. 41. (...)</a:t>
            </a:r>
            <a:endParaRPr lang="pt-BR" dirty="0"/>
          </a:p>
          <a:p>
            <a:pPr marL="68580" indent="0" algn="just">
              <a:buNone/>
            </a:pPr>
            <a:r>
              <a:rPr lang="pt-BR" dirty="0"/>
              <a:t>§ 6º É vedado remunerar com recursos da parceria o </a:t>
            </a:r>
            <a:r>
              <a:rPr lang="pt-BR" b="1" dirty="0">
                <a:solidFill>
                  <a:srgbClr val="FFFF00"/>
                </a:solidFill>
              </a:rPr>
              <a:t>cônjuge</a:t>
            </a:r>
            <a:r>
              <a:rPr lang="pt-BR" dirty="0"/>
              <a:t>, </a:t>
            </a:r>
            <a:r>
              <a:rPr lang="pt-BR" b="1" dirty="0">
                <a:solidFill>
                  <a:srgbClr val="FFFF00"/>
                </a:solidFill>
              </a:rPr>
              <a:t>companheiro ou parente</a:t>
            </a:r>
            <a:r>
              <a:rPr lang="pt-BR" dirty="0"/>
              <a:t>, em linha reta ou colateral, por consanguinidade ou afinidade, até o segundo grau, de:</a:t>
            </a:r>
          </a:p>
          <a:p>
            <a:pPr marL="68580" indent="0" algn="just">
              <a:buNone/>
            </a:pPr>
            <a:r>
              <a:rPr lang="pt-BR" dirty="0"/>
              <a:t>I - administrador, dirigente ou associado com poder de direção </a:t>
            </a:r>
            <a:r>
              <a:rPr lang="pt-BR" b="1" dirty="0">
                <a:solidFill>
                  <a:srgbClr val="FFC000"/>
                </a:solidFill>
              </a:rPr>
              <a:t>da organização da sociedade civil</a:t>
            </a:r>
            <a:r>
              <a:rPr lang="pt-BR" dirty="0"/>
              <a:t> celebrante da parceria ou, nos casos de atuação em rede, executante;</a:t>
            </a:r>
          </a:p>
          <a:p>
            <a:pPr marL="68580" indent="0" algn="just">
              <a:buNone/>
            </a:pPr>
            <a:r>
              <a:rPr lang="pt-BR" dirty="0"/>
              <a:t>II - </a:t>
            </a:r>
            <a:r>
              <a:rPr lang="pt-BR" b="1" dirty="0">
                <a:solidFill>
                  <a:srgbClr val="FFC000"/>
                </a:solidFill>
              </a:rPr>
              <a:t>agente público com cargo em comissão ou função de confiança </a:t>
            </a:r>
            <a:r>
              <a:rPr lang="pt-BR" dirty="0"/>
              <a:t>que esteja lotado na unidade responsável pela execução da parceria no órgão ou entidade pública; ou</a:t>
            </a:r>
          </a:p>
          <a:p>
            <a:pPr marL="68580" indent="0" algn="just">
              <a:buNone/>
            </a:pPr>
            <a:r>
              <a:rPr lang="pt-BR" dirty="0"/>
              <a:t>III - agente público cuja posição no órgão ou entidade pública distrital seja </a:t>
            </a:r>
            <a:r>
              <a:rPr lang="pt-BR" b="1" dirty="0">
                <a:solidFill>
                  <a:srgbClr val="FFC000"/>
                </a:solidFill>
              </a:rPr>
              <a:t>hierarquicamente superior à chefia da unidade </a:t>
            </a:r>
            <a:r>
              <a:rPr lang="pt-BR" dirty="0"/>
              <a:t>responsável pela execução da parceria.</a:t>
            </a:r>
          </a:p>
          <a:p>
            <a:endParaRPr lang="pt-BR" dirty="0"/>
          </a:p>
        </p:txBody>
      </p:sp>
      <p:sp>
        <p:nvSpPr>
          <p:cNvPr id="5" name="Título 1">
            <a:extLst>
              <a:ext uri="{FF2B5EF4-FFF2-40B4-BE49-F238E27FC236}">
                <a16:creationId xmlns:a16="http://schemas.microsoft.com/office/drawing/2014/main" id="{49F420C1-FEB8-4F27-86DB-FDABBC000F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8145" y="253446"/>
            <a:ext cx="5514109" cy="914400"/>
          </a:xfrm>
        </p:spPr>
        <p:txBody>
          <a:bodyPr/>
          <a:lstStyle/>
          <a:p>
            <a:r>
              <a:rPr lang="pt-BR" u="sng" dirty="0">
                <a:solidFill>
                  <a:srgbClr val="FFFF00"/>
                </a:solidFill>
              </a:rPr>
              <a:t>Decreto nº 37.843/2016</a:t>
            </a:r>
          </a:p>
        </p:txBody>
      </p:sp>
    </p:spTree>
    <p:extLst>
      <p:ext uri="{BB962C8B-B14F-4D97-AF65-F5344CB8AC3E}">
        <p14:creationId xmlns:p14="http://schemas.microsoft.com/office/powerpoint/2010/main" val="32169631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F3076B9-0E78-4BC5-BBCB-88140BD6F2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3577" y="307878"/>
            <a:ext cx="10514568" cy="914400"/>
          </a:xfrm>
        </p:spPr>
        <p:txBody>
          <a:bodyPr/>
          <a:lstStyle/>
          <a:p>
            <a:r>
              <a:rPr lang="pt-BR" b="1" u="sng" dirty="0">
                <a:solidFill>
                  <a:srgbClr val="FFFF00"/>
                </a:solidFill>
              </a:rPr>
              <a:t>Caso Prático: Secretaria de Educação do DF 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0199A81-78E3-4A4F-94CF-7AB288435C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6539" y="1143000"/>
            <a:ext cx="10818921" cy="5319944"/>
          </a:xfrm>
        </p:spPr>
        <p:txBody>
          <a:bodyPr>
            <a:noAutofit/>
          </a:bodyPr>
          <a:lstStyle/>
          <a:p>
            <a:pPr algn="just">
              <a:lnSpc>
                <a:spcPct val="140000"/>
              </a:lnSpc>
            </a:pPr>
            <a:r>
              <a:rPr lang="pt-BR" sz="2400" dirty="0"/>
              <a:t>O </a:t>
            </a:r>
            <a:r>
              <a:rPr lang="pt-BR" sz="2400" b="1" dirty="0"/>
              <a:t>Termo de Colaboração nº X01/2017</a:t>
            </a:r>
            <a:r>
              <a:rPr lang="pt-BR" sz="2400" dirty="0"/>
              <a:t>, foi formalizado em 9 de agosto de 2017, no montante de R$ 4.843.994,40, com vigência de 54 meses, a partir da data de assinatura até 08/02/2022, tendo com objeto </a:t>
            </a:r>
            <a:r>
              <a:rPr lang="pt-BR" sz="2400" b="1" dirty="0">
                <a:solidFill>
                  <a:srgbClr val="FFFF00"/>
                </a:solidFill>
              </a:rPr>
              <a:t>o atendimento a crianças de 0 (zero) a 5 (cinco) anos, primeira etapa da Educação Básica, em período integral de 10 horas diárias, em prédio próprio da instituição</a:t>
            </a:r>
            <a:r>
              <a:rPr lang="pt-BR" sz="2400" dirty="0"/>
              <a:t>, conforme interesse da Administração Pública, com vistas ao desenvolvimento em seus aspectos físicos, emocionais, afetivos, cognitivos, linguísticos e sociais, conforme meta pactuada, estabelecida no plano de trabalho, apresentado pela Organização da Sociedade Civil e aprovado pela Comissão de Análise de Planos de Trabalho.</a:t>
            </a:r>
          </a:p>
        </p:txBody>
      </p:sp>
    </p:spTree>
    <p:extLst>
      <p:ext uri="{BB962C8B-B14F-4D97-AF65-F5344CB8AC3E}">
        <p14:creationId xmlns:p14="http://schemas.microsoft.com/office/powerpoint/2010/main" val="38321344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elo de design Anoitecer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15Glossy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tint val="95000"/>
              <a:shade val="95000"/>
              <a:satMod val="120000"/>
            </a:schemeClr>
          </a:solidFill>
          <a:prstDash val="solid"/>
        </a:ln>
        <a:ln w="55000" cap="flat" cmpd="thickThin" algn="ctr">
          <a:solidFill>
            <a:schemeClr val="phClr">
              <a:tint val="90000"/>
              <a:satMod val="130000"/>
            </a:schemeClr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14010288_TF03460533.potx" id="{44CCFFEC-360B-4119-A42C-D0B81BF6EB44}" vid="{D803D633-43BD-432B-8E08-7979E3F5DF99}"/>
    </a:ext>
  </a:extLst>
</a:theme>
</file>

<file path=ppt/theme/theme2.xml><?xml version="1.0" encoding="utf-8"?>
<a:theme xmlns:a="http://schemas.openxmlformats.org/drawingml/2006/main" name="Tema do Office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15Glossy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tint val="95000"/>
              <a:shade val="95000"/>
              <a:satMod val="120000"/>
            </a:schemeClr>
          </a:solidFill>
          <a:prstDash val="solid"/>
        </a:ln>
        <a:ln w="55000" cap="flat" cmpd="thickThin" algn="ctr">
          <a:solidFill>
            <a:schemeClr val="phClr">
              <a:tint val="90000"/>
              <a:satMod val="130000"/>
            </a:schemeClr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15Glossy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tint val="95000"/>
              <a:shade val="95000"/>
              <a:satMod val="120000"/>
            </a:schemeClr>
          </a:solidFill>
          <a:prstDash val="solid"/>
        </a:ln>
        <a:ln w="55000" cap="flat" cmpd="thickThin" algn="ctr">
          <a:solidFill>
            <a:schemeClr val="phClr">
              <a:tint val="90000"/>
              <a:satMod val="130000"/>
            </a:schemeClr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A3F7D94069FF64A86F7DFF56D60E3BE" ma:contentTypeVersion="6" ma:contentTypeDescription="Create a new document." ma:contentTypeScope="" ma:versionID="c32302c77d4085ecf495bdddb7f5e889">
  <xsd:schema xmlns:xsd="http://www.w3.org/2001/XMLSchema" xmlns:xs="http://www.w3.org/2001/XMLSchema" xmlns:p="http://schemas.microsoft.com/office/2006/metadata/properties" xmlns:ns2="a4f35948-e619-41b3-aa29-22878b09cfd2" xmlns:ns3="40262f94-9f35-4ac3-9a90-690165a166b7" targetNamespace="http://schemas.microsoft.com/office/2006/metadata/properties" ma:root="true" ma:fieldsID="4ab5ae46be95f9d0be6107e8200be7a2" ns2:_="" ns3:_="">
    <xsd:import namespace="a4f35948-e619-41b3-aa29-22878b09cfd2"/>
    <xsd:import namespace="40262f94-9f35-4ac3-9a90-690165a166b7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VSO_x0020_item_x0020_id" minOccurs="0"/>
                <xsd:element ref="ns3:Item_x0020_Details" minOccurs="0"/>
                <xsd:element ref="ns3:Template_x0020_details" minOccurs="0"/>
                <xsd:element ref="ns3:Assetid_x0020_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f35948-e619-41b3-aa29-22878b09cfd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0262f94-9f35-4ac3-9a90-690165a166b7" elementFormDefault="qualified">
    <xsd:import namespace="http://schemas.microsoft.com/office/2006/documentManagement/types"/>
    <xsd:import namespace="http://schemas.microsoft.com/office/infopath/2007/PartnerControls"/>
    <xsd:element name="VSO_x0020_item_x0020_id" ma:index="10" nillable="true" ma:displayName="VSO item id" ma:description="Please add the bug number to refer to VSO items." ma:internalName="VSO_x0020_item_x0020_id">
      <xsd:simpleType>
        <xsd:restriction base="dms:Text">
          <xsd:maxLength value="255"/>
        </xsd:restriction>
      </xsd:simpleType>
    </xsd:element>
    <xsd:element name="Item_x0020_Details" ma:index="11" nillable="true" ma:displayName="Item Details" ma:internalName="Item_x0020_Details">
      <xsd:simpleType>
        <xsd:restriction base="dms:Note">
          <xsd:maxLength value="255"/>
        </xsd:restriction>
      </xsd:simpleType>
    </xsd:element>
    <xsd:element name="Template_x0020_details" ma:index="12" nillable="true" ma:displayName="Template details" ma:internalName="Template_x0020_details">
      <xsd:simpleType>
        <xsd:restriction base="dms:Text"/>
      </xsd:simpleType>
    </xsd:element>
    <xsd:element name="Assetid_x0020_" ma:index="13" nillable="true" ma:displayName="Assetid " ma:internalName="Assetid_x0020_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VSO_x0020_item_x0020_id xmlns="40262f94-9f35-4ac3-9a90-690165a166b7" xsi:nil="true"/>
    <Assetid_x0020_ xmlns="40262f94-9f35-4ac3-9a90-690165a166b7" xsi:nil="true"/>
    <Item_x0020_Details xmlns="40262f94-9f35-4ac3-9a90-690165a166b7" xsi:nil="true"/>
    <Template_x0020_details xmlns="40262f94-9f35-4ac3-9a90-690165a166b7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6B1B62E-928A-4006-B97D-326E5E8B4F1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4f35948-e619-41b3-aa29-22878b09cfd2"/>
    <ds:schemaRef ds:uri="40262f94-9f35-4ac3-9a90-690165a166b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AFFFBF3-BB42-47F7-806D-D5417A96E6A8}">
  <ds:schemaRefs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40262f94-9f35-4ac3-9a90-690165a166b7"/>
    <ds:schemaRef ds:uri="a4f35948-e619-41b3-aa29-22878b09cfd2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4FC28D37-012A-4F78-8189-E37D3400689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319</TotalTime>
  <Words>1301</Words>
  <Application>Microsoft Office PowerPoint</Application>
  <PresentationFormat>Widescreen</PresentationFormat>
  <Paragraphs>190</Paragraphs>
  <Slides>17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17</vt:i4>
      </vt:variant>
    </vt:vector>
  </HeadingPairs>
  <TitlesOfParts>
    <vt:vector size="23" baseType="lpstr">
      <vt:lpstr>Arial</vt:lpstr>
      <vt:lpstr>Times New Roman</vt:lpstr>
      <vt:lpstr>Wingdings</vt:lpstr>
      <vt:lpstr>Wingdings 2</vt:lpstr>
      <vt:lpstr>Wingdings 3</vt:lpstr>
      <vt:lpstr>Modelo de design Anoitecer</vt:lpstr>
      <vt:lpstr> Brasília/df -  20 de fevereiro de 2020 joão bosco ferreira</vt:lpstr>
      <vt:lpstr>Apresentação</vt:lpstr>
      <vt:lpstr>Decreto nº 37.843/2016</vt:lpstr>
      <vt:lpstr>Decreto nº 37.843/2016</vt:lpstr>
      <vt:lpstr>Decreto nº 37.843/2016</vt:lpstr>
      <vt:lpstr>Decreto nº 37.843/2016</vt:lpstr>
      <vt:lpstr>Decreto nº 37.843/2016</vt:lpstr>
      <vt:lpstr>Decreto nº 37.843/2016</vt:lpstr>
      <vt:lpstr>Caso Prático: Secretaria de Educação do DF </vt:lpstr>
      <vt:lpstr>Caso Prático: MPDFT</vt:lpstr>
      <vt:lpstr>Caso Prático: Secretaria de Educação do DF </vt:lpstr>
      <vt:lpstr>Apresentação do PowerPoint</vt:lpstr>
      <vt:lpstr>Caso Prático: MPDFT</vt:lpstr>
      <vt:lpstr>Caso Prático: MPDFT</vt:lpstr>
      <vt:lpstr>Casos Práticos: TCU e Tribunais de Contas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Sorriso (MT) -  27 de novembro de 2019 joão bosco ferreira</dc:title>
  <dc:creator>João Bosco</dc:creator>
  <cp:lastModifiedBy>João Bosco Ramos Ferreira</cp:lastModifiedBy>
  <cp:revision>31</cp:revision>
  <dcterms:created xsi:type="dcterms:W3CDTF">2019-11-25T15:37:05Z</dcterms:created>
  <dcterms:modified xsi:type="dcterms:W3CDTF">2020-02-20T13:13:55Z</dcterms:modified>
</cp:coreProperties>
</file>