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116" r:id="rId1"/>
  </p:sldMasterIdLst>
  <p:notesMasterIdLst>
    <p:notesMasterId r:id="rId54"/>
  </p:notesMasterIdLst>
  <p:sldIdLst>
    <p:sldId id="268" r:id="rId2"/>
    <p:sldId id="332" r:id="rId3"/>
    <p:sldId id="333" r:id="rId4"/>
    <p:sldId id="335" r:id="rId5"/>
    <p:sldId id="310" r:id="rId6"/>
    <p:sldId id="311" r:id="rId7"/>
    <p:sldId id="314" r:id="rId8"/>
    <p:sldId id="316" r:id="rId9"/>
    <p:sldId id="342" r:id="rId10"/>
    <p:sldId id="319" r:id="rId11"/>
    <p:sldId id="318" r:id="rId12"/>
    <p:sldId id="343" r:id="rId13"/>
    <p:sldId id="320" r:id="rId14"/>
    <p:sldId id="338" r:id="rId15"/>
    <p:sldId id="337" r:id="rId16"/>
    <p:sldId id="340" r:id="rId17"/>
    <p:sldId id="339" r:id="rId18"/>
    <p:sldId id="325" r:id="rId19"/>
    <p:sldId id="363" r:id="rId20"/>
    <p:sldId id="322" r:id="rId21"/>
    <p:sldId id="323" r:id="rId22"/>
    <p:sldId id="344" r:id="rId23"/>
    <p:sldId id="324" r:id="rId24"/>
    <p:sldId id="345" r:id="rId25"/>
    <p:sldId id="346" r:id="rId26"/>
    <p:sldId id="326" r:id="rId27"/>
    <p:sldId id="327" r:id="rId28"/>
    <p:sldId id="328" r:id="rId29"/>
    <p:sldId id="347" r:id="rId30"/>
    <p:sldId id="348" r:id="rId31"/>
    <p:sldId id="350" r:id="rId32"/>
    <p:sldId id="353" r:id="rId33"/>
    <p:sldId id="359" r:id="rId34"/>
    <p:sldId id="360" r:id="rId35"/>
    <p:sldId id="354" r:id="rId36"/>
    <p:sldId id="355" r:id="rId37"/>
    <p:sldId id="356" r:id="rId38"/>
    <p:sldId id="351" r:id="rId39"/>
    <p:sldId id="352" r:id="rId40"/>
    <p:sldId id="329" r:id="rId41"/>
    <p:sldId id="362" r:id="rId42"/>
    <p:sldId id="331" r:id="rId43"/>
    <p:sldId id="357" r:id="rId44"/>
    <p:sldId id="364" r:id="rId45"/>
    <p:sldId id="365" r:id="rId46"/>
    <p:sldId id="366" r:id="rId47"/>
    <p:sldId id="367" r:id="rId48"/>
    <p:sldId id="370" r:id="rId49"/>
    <p:sldId id="369" r:id="rId50"/>
    <p:sldId id="368" r:id="rId51"/>
    <p:sldId id="371" r:id="rId52"/>
    <p:sldId id="330"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43B1D1-8B40-4837-B50E-65424F9A7B79}" type="datetimeFigureOut">
              <a:rPr lang="pt-BR" smtClean="0"/>
              <a:t>20/02/2020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AD4E9-1860-4E62-A740-027017E3C25B}" type="slidenum">
              <a:rPr lang="pt-BR" smtClean="0"/>
              <a:t>‹nº›</a:t>
            </a:fld>
            <a:endParaRPr lang="pt-BR"/>
          </a:p>
        </p:txBody>
      </p:sp>
    </p:spTree>
    <p:extLst>
      <p:ext uri="{BB962C8B-B14F-4D97-AF65-F5344CB8AC3E}">
        <p14:creationId xmlns:p14="http://schemas.microsoft.com/office/powerpoint/2010/main" val="114332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556444B-AACD-44A1-ACF2-23481AA67FF4}" type="datetime1">
              <a:rPr lang="pt-BR" smtClean="0"/>
              <a:t>20/02/2020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EF25C87-B71B-48FC-89F5-EC4C9164E3C6}"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43943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556444B-AACD-44A1-ACF2-23481AA67FF4}" type="datetime1">
              <a:rPr lang="pt-BR" smtClean="0"/>
              <a:t>20/02/2020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344928290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556444B-AACD-44A1-ACF2-23481AA67FF4}" type="datetime1">
              <a:rPr lang="pt-BR" smtClean="0"/>
              <a:t>20/02/2020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107069007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556444B-AACD-44A1-ACF2-23481AA67FF4}" type="datetime1">
              <a:rPr lang="pt-BR" smtClean="0"/>
              <a:t>20/02/2020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121476156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13AE9031-0536-485A-9B4A-17829EBBA4BE}" type="datetime1">
              <a:rPr lang="pt-BR" smtClean="0"/>
              <a:t>20/02/2020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EF25C87-B71B-48FC-89F5-EC4C9164E3C6}"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4174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6209FCA-710B-406A-A99E-9E49A5FC6A63}" type="datetime1">
              <a:rPr lang="pt-BR" smtClean="0"/>
              <a:t>20/02/2020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878838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022727CC-3DB9-472B-A07C-BBFAC2B5D8C2}" type="datetime1">
              <a:rPr lang="pt-BR" smtClean="0"/>
              <a:t>20/02/2020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222853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556444B-AACD-44A1-ACF2-23481AA67FF4}" type="datetime1">
              <a:rPr lang="pt-BR" smtClean="0"/>
              <a:t>20/02/2020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250628707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56444B-AACD-44A1-ACF2-23481AA67FF4}" type="datetime1">
              <a:rPr lang="pt-BR" smtClean="0"/>
              <a:t>20/02/2020</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219487515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99113E5-AB53-4ED2-95EE-F4956457329B}" type="datetime1">
              <a:rPr lang="pt-BR" smtClean="0"/>
              <a:t>20/02/2020</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F25C87-B71B-48FC-89F5-EC4C9164E3C6}" type="slidenum">
              <a:rPr lang="pt-BR" smtClean="0"/>
              <a:t>‹nº›</a:t>
            </a:fld>
            <a:endParaRPr lang="pt-BR"/>
          </a:p>
        </p:txBody>
      </p:sp>
    </p:spTree>
    <p:extLst>
      <p:ext uri="{BB962C8B-B14F-4D97-AF65-F5344CB8AC3E}">
        <p14:creationId xmlns:p14="http://schemas.microsoft.com/office/powerpoint/2010/main" val="2411733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CB61683F-5D00-41E6-B445-888DC7B9E5F6}" type="datetime1">
              <a:rPr lang="pt-BR" smtClean="0"/>
              <a:t>20/02/2020</a:t>
            </a:fld>
            <a:endParaRPr lang="pt-B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F25C87-B71B-48FC-89F5-EC4C9164E3C6}" type="slidenum">
              <a:rPr lang="pt-BR" smtClean="0"/>
              <a:t>‹nº›</a:t>
            </a:fld>
            <a:endParaRPr lang="pt-BR"/>
          </a:p>
        </p:txBody>
      </p:sp>
    </p:spTree>
    <p:extLst>
      <p:ext uri="{BB962C8B-B14F-4D97-AF65-F5344CB8AC3E}">
        <p14:creationId xmlns:p14="http://schemas.microsoft.com/office/powerpoint/2010/main" val="750959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56444B-AACD-44A1-ACF2-23481AA67FF4}" type="datetime1">
              <a:rPr lang="pt-BR" smtClean="0"/>
              <a:t>20/02/2020</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EF25C87-B71B-48FC-89F5-EC4C9164E3C6}"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211337"/>
      </p:ext>
    </p:extLst>
  </p:cSld>
  <p:clrMap bg1="lt1" tx1="dk1" bg2="lt2" tx2="dk2" accent1="accent1" accent2="accent2" accent3="accent3" accent4="accent4" accent5="accent5" accent6="accent6" hlink="hlink" folHlink="folHlink"/>
  <p:sldLayoutIdLst>
    <p:sldLayoutId id="2147485117" r:id="rId1"/>
    <p:sldLayoutId id="2147485118" r:id="rId2"/>
    <p:sldLayoutId id="2147485119" r:id="rId3"/>
    <p:sldLayoutId id="2147485120" r:id="rId4"/>
    <p:sldLayoutId id="2147485121" r:id="rId5"/>
    <p:sldLayoutId id="2147485122" r:id="rId6"/>
    <p:sldLayoutId id="2147485123" r:id="rId7"/>
    <p:sldLayoutId id="2147485124" r:id="rId8"/>
    <p:sldLayoutId id="2147485125" r:id="rId9"/>
    <p:sldLayoutId id="2147485126" r:id="rId10"/>
    <p:sldLayoutId id="214748512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mpdft.mp.br/portal/index.php/conhecampdft-menu/promotorias-justica-menu/pjfeis-menu" TargetMode="External"/><Relationship Id="rId2" Type="http://schemas.openxmlformats.org/officeDocument/2006/relationships/hyperlink" Target="http://www.mpdft.mp.br/portal/index.php/servicos-menu/pjfeis-emissao-de-atestad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899603" y="689714"/>
            <a:ext cx="6475817" cy="5651228"/>
          </a:xfrm>
        </p:spPr>
        <p:txBody>
          <a:bodyPr anchor="ctr">
            <a:normAutofit/>
          </a:bodyPr>
          <a:lstStyle/>
          <a:p>
            <a:pPr algn="r"/>
            <a:r>
              <a:rPr lang="pt-BR" sz="4000" dirty="0">
                <a:latin typeface="Bahnschrift Light" panose="020B0502040204020203"/>
                <a:ea typeface="Verdana" panose="020B0604030504040204" pitchFamily="34" charset="0"/>
              </a:rPr>
              <a:t>O TERCEIRO SETOR E O MINISTÉRIO PÚBLICO:              OS PRINCIPAIS ASPECTOS DA ACCOUNTABILITY</a:t>
            </a:r>
            <a:br>
              <a:rPr lang="pt-BR" sz="4000" dirty="0">
                <a:latin typeface="Bahnschrift Light" panose="020B0502040204020203"/>
                <a:ea typeface="Verdana" panose="020B0604030504040204" pitchFamily="34" charset="0"/>
              </a:rPr>
            </a:br>
            <a:br>
              <a:rPr lang="pt-BR" sz="4000" dirty="0">
                <a:latin typeface="Bahnschrift Light" panose="020B0502040204020203"/>
                <a:ea typeface="Verdana" panose="020B0604030504040204" pitchFamily="34" charset="0"/>
              </a:rPr>
            </a:br>
            <a:r>
              <a:rPr lang="pt-BR" sz="2000" dirty="0">
                <a:latin typeface="Bahnschrift Light" panose="020B0502040204020203"/>
                <a:ea typeface="Verdana" panose="020B0604030504040204" pitchFamily="34" charset="0"/>
              </a:rPr>
              <a:t>Brasília, 20 de fevereiro de 2020</a:t>
            </a:r>
            <a:endParaRPr lang="pt-BR" sz="2000" dirty="0">
              <a:latin typeface="Bahnschrift Light" panose="020B0502040204020203"/>
            </a:endParaRPr>
          </a:p>
        </p:txBody>
      </p:sp>
      <p:sp>
        <p:nvSpPr>
          <p:cNvPr id="3" name="Subtítulo 2"/>
          <p:cNvSpPr>
            <a:spLocks noGrp="1"/>
          </p:cNvSpPr>
          <p:nvPr>
            <p:ph type="subTitle" idx="1"/>
          </p:nvPr>
        </p:nvSpPr>
        <p:spPr>
          <a:xfrm>
            <a:off x="7693893" y="643467"/>
            <a:ext cx="3518590" cy="5054008"/>
          </a:xfrm>
        </p:spPr>
        <p:txBody>
          <a:bodyPr anchor="ctr">
            <a:normAutofit/>
          </a:bodyPr>
          <a:lstStyle/>
          <a:p>
            <a:r>
              <a:rPr lang="pt-BR" sz="3200" dirty="0">
                <a:latin typeface="Bahnschrift Light" panose="020B0502040204020203" pitchFamily="34" charset="0"/>
                <a:ea typeface="Verdana" panose="020B0604030504040204" pitchFamily="34" charset="0"/>
              </a:rPr>
              <a:t>Vilson Dias Magalhães</a:t>
            </a:r>
          </a:p>
          <a:p>
            <a:endParaRPr lang="pt-BR" dirty="0"/>
          </a:p>
        </p:txBody>
      </p:sp>
      <p:cxnSp>
        <p:nvCxnSpPr>
          <p:cNvPr id="10" name="Straight Connector 9">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8292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7112" y="605896"/>
            <a:ext cx="3855678" cy="5646208"/>
          </a:xfrm>
        </p:spPr>
        <p:txBody>
          <a:bodyPr anchor="ctr">
            <a:normAutofit/>
          </a:bodyPr>
          <a:lstStyle/>
          <a:p>
            <a:pPr algn="ctr"/>
            <a:r>
              <a:rPr lang="pt-BR" sz="2400" dirty="0">
                <a:solidFill>
                  <a:schemeClr val="bg1"/>
                </a:solidFill>
                <a:latin typeface="Bahnschrift Light"/>
              </a:rPr>
              <a:t>PRESTAÇÃO DE CONTAS : PARÂMETROS NORMATIVOS</a:t>
            </a:r>
            <a:br>
              <a:rPr lang="pt-BR" sz="3600" dirty="0">
                <a:solidFill>
                  <a:srgbClr val="C00000"/>
                </a:solidFill>
              </a:rPr>
            </a:br>
            <a:endParaRPr lang="pt-BR" sz="3600" dirty="0">
              <a:solidFill>
                <a:schemeClr val="bg1"/>
              </a:solidFill>
              <a:latin typeface="Bahnschrift Condensed" panose="020B0502040204020203" pitchFamily="34" charset="0"/>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76617" y="221673"/>
            <a:ext cx="7346575" cy="6506297"/>
          </a:xfrm>
        </p:spPr>
        <p:txBody>
          <a:bodyPr anchor="ctr">
            <a:normAutofit/>
          </a:bodyPr>
          <a:lstStyle/>
          <a:p>
            <a:pPr marL="431460" indent="-342900" algn="just">
              <a:buFont typeface="Wingdings" panose="05000000000000000000" pitchFamily="2" charset="2"/>
              <a:buChar char="§"/>
            </a:pPr>
            <a:r>
              <a:rPr lang="pt-BR" sz="3200" dirty="0">
                <a:latin typeface="Bahnschrift Light" panose="020B0502040204020203"/>
              </a:rPr>
              <a:t>Portaria PJFEIS;</a:t>
            </a:r>
          </a:p>
          <a:p>
            <a:pPr marL="431460" indent="-342900" algn="just">
              <a:buFont typeface="Wingdings" panose="05000000000000000000" pitchFamily="2" charset="2"/>
              <a:buChar char="§"/>
            </a:pPr>
            <a:r>
              <a:rPr lang="pt-BR" sz="3200" dirty="0">
                <a:latin typeface="Bahnschrift Light" panose="020B0502040204020203"/>
              </a:rPr>
              <a:t>Estatuto Social;</a:t>
            </a:r>
          </a:p>
          <a:p>
            <a:pPr marL="431460" indent="-342900" algn="just">
              <a:buFont typeface="Wingdings" panose="05000000000000000000" pitchFamily="2" charset="2"/>
              <a:buChar char="§"/>
            </a:pPr>
            <a:r>
              <a:rPr lang="pt-BR" sz="3200" dirty="0">
                <a:latin typeface="Bahnschrift Light" panose="020B0502040204020203"/>
              </a:rPr>
              <a:t>Normas  que regulamentam as parcerias públicas </a:t>
            </a:r>
            <a:r>
              <a:rPr lang="pt-BR" dirty="0">
                <a:latin typeface="Bahnschrift Light" panose="020B0502040204020203"/>
              </a:rPr>
              <a:t>(Lei nº 13.019/14, Dec. GDF nº 37.843/16, Portarias Setoriais GDF, etc.);</a:t>
            </a:r>
          </a:p>
          <a:p>
            <a:pPr marL="431460" indent="-342900" algn="just">
              <a:buFont typeface="Wingdings" panose="05000000000000000000" pitchFamily="2" charset="2"/>
              <a:buChar char="§"/>
            </a:pPr>
            <a:r>
              <a:rPr lang="pt-BR" sz="3200" dirty="0">
                <a:latin typeface="Bahnschrift Light" panose="020B0502040204020203"/>
              </a:rPr>
              <a:t>Princípios de Administração Pública;</a:t>
            </a:r>
          </a:p>
          <a:p>
            <a:pPr marL="431460" indent="-342900" algn="just">
              <a:buFont typeface="Wingdings" panose="05000000000000000000" pitchFamily="2" charset="2"/>
              <a:buChar char="§"/>
            </a:pPr>
            <a:r>
              <a:rPr lang="pt-BR" sz="3200" dirty="0">
                <a:latin typeface="Bahnschrift Light" panose="020B0502040204020203"/>
              </a:rPr>
              <a:t>Normas Brasileiras de Contabilidade;</a:t>
            </a:r>
          </a:p>
          <a:p>
            <a:pPr marL="431460" indent="-342900" algn="just">
              <a:buFont typeface="Wingdings" panose="05000000000000000000" pitchFamily="2" charset="2"/>
              <a:buChar char="§"/>
            </a:pPr>
            <a:r>
              <a:rPr lang="pt-BR" sz="3200" dirty="0">
                <a:latin typeface="Bahnschrift Light" panose="020B0502040204020203"/>
              </a:rPr>
              <a:t>Demais normas vigentes e aplicáveis; e</a:t>
            </a:r>
          </a:p>
          <a:p>
            <a:pPr marL="431460" indent="-342900" algn="just">
              <a:buFont typeface="Wingdings" panose="05000000000000000000" pitchFamily="2" charset="2"/>
              <a:buChar char="§"/>
            </a:pPr>
            <a:r>
              <a:rPr lang="pt-BR" sz="3200" dirty="0">
                <a:latin typeface="Bahnschrift Light" panose="020B0502040204020203"/>
              </a:rPr>
              <a:t>Boas práticas de governança para o Terceiro Setor (IBGC) e doutrinas.</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10</a:t>
            </a:fld>
            <a:endParaRPr lang="pt-BR">
              <a:solidFill>
                <a:schemeClr val="tx2"/>
              </a:solidFill>
            </a:endParaRPr>
          </a:p>
        </p:txBody>
      </p:sp>
    </p:spTree>
    <p:extLst>
      <p:ext uri="{BB962C8B-B14F-4D97-AF65-F5344CB8AC3E}">
        <p14:creationId xmlns:p14="http://schemas.microsoft.com/office/powerpoint/2010/main" val="4117127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57018" y="605896"/>
            <a:ext cx="3634806" cy="5646208"/>
          </a:xfrm>
        </p:spPr>
        <p:txBody>
          <a:bodyPr anchor="ctr">
            <a:normAutofit/>
          </a:bodyPr>
          <a:lstStyle/>
          <a:p>
            <a:pPr algn="ctr"/>
            <a:r>
              <a:rPr lang="pt-BR" sz="2400" dirty="0">
                <a:solidFill>
                  <a:schemeClr val="bg1"/>
                </a:solidFill>
                <a:latin typeface="Bahnschrift Light"/>
              </a:rPr>
              <a:t>PRESTAÇÃO DE CONTAS : OBJETIVOS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52326" y="406400"/>
            <a:ext cx="7554640" cy="6262848"/>
          </a:xfrm>
        </p:spPr>
        <p:txBody>
          <a:bodyPr anchor="ctr">
            <a:noAutofit/>
          </a:bodyPr>
          <a:lstStyle/>
          <a:p>
            <a:pPr marL="180000" algn="just"/>
            <a:r>
              <a:rPr lang="pt-BR" sz="3200" b="1" dirty="0">
                <a:latin typeface="Bahnschrift Light"/>
              </a:rPr>
              <a:t>Proceder à fiscalização contábil e finalística das associações e fundações privadas, tendo em vista os seguintes </a:t>
            </a:r>
            <a:r>
              <a:rPr lang="pt-BR" sz="3200" b="1" u="sng" dirty="0">
                <a:latin typeface="Bahnschrift Light"/>
              </a:rPr>
              <a:t>ASPECTOS</a:t>
            </a:r>
            <a:r>
              <a:rPr lang="pt-BR" sz="3200" b="1" dirty="0">
                <a:latin typeface="Bahnschrift Light"/>
              </a:rPr>
              <a:t>:</a:t>
            </a:r>
            <a:endParaRPr lang="pt-BR" sz="3200" dirty="0">
              <a:latin typeface="Bahnschrift Light"/>
            </a:endParaRPr>
          </a:p>
          <a:p>
            <a:pPr marL="180000" algn="just"/>
            <a:endParaRPr lang="pt-BR" sz="3200" dirty="0">
              <a:latin typeface="Bahnschrift Light"/>
            </a:endParaRPr>
          </a:p>
          <a:p>
            <a:pPr marL="180000" lvl="1" indent="-342900" algn="just">
              <a:buFont typeface="Wingdings" panose="05000000000000000000" pitchFamily="2" charset="2"/>
              <a:buChar char="§"/>
            </a:pPr>
            <a:r>
              <a:rPr lang="pt-BR" sz="3200" b="1" dirty="0">
                <a:latin typeface="Bahnschrift Light"/>
              </a:rPr>
              <a:t>1) Atos de Gestão</a:t>
            </a:r>
            <a:r>
              <a:rPr lang="pt-BR" sz="3200" dirty="0">
                <a:latin typeface="Bahnschrift Light"/>
              </a:rPr>
              <a:t>:</a:t>
            </a:r>
          </a:p>
          <a:p>
            <a:pPr marL="842940" lvl="4" indent="-457200" algn="just">
              <a:buFont typeface="Arial" panose="020B0604020202020204" pitchFamily="34" charset="0"/>
              <a:buChar char="•"/>
            </a:pPr>
            <a:r>
              <a:rPr lang="pt-BR" sz="3200" dirty="0">
                <a:latin typeface="Bahnschrift Light"/>
              </a:rPr>
              <a:t> constituição jurídica;</a:t>
            </a:r>
          </a:p>
          <a:p>
            <a:pPr marL="842940" lvl="4" indent="-457200" algn="just">
              <a:buFont typeface="Arial" panose="020B0604020202020204" pitchFamily="34" charset="0"/>
              <a:buChar char="•"/>
            </a:pPr>
            <a:r>
              <a:rPr lang="pt-BR" sz="3200" dirty="0">
                <a:latin typeface="Bahnschrift Light"/>
              </a:rPr>
              <a:t> legitimidade dos mandatos;</a:t>
            </a:r>
          </a:p>
          <a:p>
            <a:pPr marL="842940" lvl="4" indent="-457200" algn="just">
              <a:buFont typeface="Arial" panose="020B0604020202020204" pitchFamily="34" charset="0"/>
              <a:buChar char="•"/>
            </a:pPr>
            <a:r>
              <a:rPr lang="pt-BR" sz="3200" dirty="0">
                <a:latin typeface="Bahnschrift Light"/>
              </a:rPr>
              <a:t> adequação das atividades;</a:t>
            </a:r>
          </a:p>
          <a:p>
            <a:pPr marL="842940" lvl="4" indent="-457200" algn="just">
              <a:buFont typeface="Arial" panose="020B0604020202020204" pitchFamily="34" charset="0"/>
              <a:buChar char="•"/>
            </a:pPr>
            <a:r>
              <a:rPr lang="pt-BR" sz="3200" dirty="0">
                <a:latin typeface="Bahnschrift Light"/>
              </a:rPr>
              <a:t>utilização dos bens e recursos institucionais; e</a:t>
            </a:r>
          </a:p>
          <a:p>
            <a:pPr marL="842940" lvl="4" indent="-457200" algn="just">
              <a:buFont typeface="Arial" panose="020B0604020202020204" pitchFamily="34" charset="0"/>
              <a:buChar char="•"/>
            </a:pPr>
            <a:r>
              <a:rPr lang="pt-BR" sz="3200" dirty="0">
                <a:latin typeface="Bahnschrift Light"/>
              </a:rPr>
              <a:t>regularidade dos atos administrativos.</a:t>
            </a:r>
          </a:p>
          <a:p>
            <a:pPr marL="0" lvl="1" indent="0" algn="just">
              <a:buNone/>
            </a:pPr>
            <a:endParaRPr lang="pt-BR" sz="3200" dirty="0">
              <a:latin typeface="Bahnschrift Light"/>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11</a:t>
            </a:fld>
            <a:endParaRPr lang="pt-BR">
              <a:solidFill>
                <a:schemeClr val="tx2"/>
              </a:solidFill>
            </a:endParaRPr>
          </a:p>
        </p:txBody>
      </p:sp>
    </p:spTree>
    <p:extLst>
      <p:ext uri="{BB962C8B-B14F-4D97-AF65-F5344CB8AC3E}">
        <p14:creationId xmlns:p14="http://schemas.microsoft.com/office/powerpoint/2010/main" val="48563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57018" y="605896"/>
            <a:ext cx="3634806" cy="5646208"/>
          </a:xfrm>
        </p:spPr>
        <p:txBody>
          <a:bodyPr anchor="ctr">
            <a:normAutofit/>
          </a:bodyPr>
          <a:lstStyle/>
          <a:p>
            <a:pPr algn="ctr"/>
            <a:r>
              <a:rPr lang="pt-BR" sz="2400" dirty="0">
                <a:solidFill>
                  <a:schemeClr val="bg1"/>
                </a:solidFill>
                <a:latin typeface="Bahnschrift Light" panose="020B0502040204020203"/>
              </a:rPr>
              <a:t>PRESTAÇÃO DE CONTAS : OBJETIVOS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16336" y="406400"/>
            <a:ext cx="7490630" cy="6188364"/>
          </a:xfrm>
        </p:spPr>
        <p:txBody>
          <a:bodyPr anchor="ctr">
            <a:noAutofit/>
          </a:bodyPr>
          <a:lstStyle/>
          <a:p>
            <a:pPr marL="180000" lvl="1" indent="-342900" algn="just">
              <a:buFont typeface="Wingdings" panose="05000000000000000000" pitchFamily="2" charset="2"/>
              <a:buChar char="§"/>
            </a:pPr>
            <a:r>
              <a:rPr lang="pt-BR" sz="3200" b="1" dirty="0">
                <a:latin typeface="Bahnschrift Light"/>
              </a:rPr>
              <a:t>2) Gestão de Recursos Públicos</a:t>
            </a:r>
            <a:r>
              <a:rPr lang="pt-BR" sz="3200" dirty="0">
                <a:latin typeface="Bahnschrift Light"/>
              </a:rPr>
              <a:t>: conformidade da execução de parcerias públicas e recursos do fundo partidário; e</a:t>
            </a:r>
          </a:p>
          <a:p>
            <a:pPr marL="180000" lvl="1" indent="-342900" algn="just">
              <a:buFont typeface="Wingdings" panose="05000000000000000000" pitchFamily="2" charset="2"/>
              <a:buChar char="§"/>
            </a:pPr>
            <a:endParaRPr lang="pt-BR" sz="3200" dirty="0">
              <a:latin typeface="Bahnschrift Light"/>
            </a:endParaRPr>
          </a:p>
          <a:p>
            <a:pPr marL="180000" lvl="1" indent="-342900" algn="just">
              <a:buFont typeface="Wingdings" panose="05000000000000000000" pitchFamily="2" charset="2"/>
              <a:buChar char="§"/>
            </a:pPr>
            <a:r>
              <a:rPr lang="pt-BR" sz="3200" b="1" dirty="0">
                <a:latin typeface="Bahnschrift Light"/>
              </a:rPr>
              <a:t>3) Gestão Contábil: </a:t>
            </a:r>
            <a:r>
              <a:rPr lang="pt-BR" sz="3200" dirty="0">
                <a:latin typeface="Bahnschrift Light"/>
              </a:rPr>
              <a:t>conformidade da escrituração contábil.</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12</a:t>
            </a:fld>
            <a:endParaRPr lang="pt-BR">
              <a:solidFill>
                <a:schemeClr val="tx2"/>
              </a:solidFill>
            </a:endParaRPr>
          </a:p>
        </p:txBody>
      </p:sp>
    </p:spTree>
    <p:extLst>
      <p:ext uri="{BB962C8B-B14F-4D97-AF65-F5344CB8AC3E}">
        <p14:creationId xmlns:p14="http://schemas.microsoft.com/office/powerpoint/2010/main" val="716977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0155"/>
            <a:ext cx="3120704" cy="5646208"/>
          </a:xfrm>
        </p:spPr>
        <p:txBody>
          <a:bodyPr anchor="ctr">
            <a:normAutofit/>
          </a:bodyPr>
          <a:lstStyle/>
          <a:p>
            <a:pPr lvl="1" algn="ctr"/>
            <a:r>
              <a:rPr lang="pt-BR" sz="2400" dirty="0">
                <a:solidFill>
                  <a:schemeClr val="bg1"/>
                </a:solidFill>
                <a:latin typeface="Bahnschrift Light" panose="020B0502040204020203"/>
              </a:rPr>
              <a:t>1) ATOS DE GESTÃO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76617" y="159390"/>
            <a:ext cx="7346575" cy="6698609"/>
          </a:xfrm>
        </p:spPr>
        <p:txBody>
          <a:bodyPr anchor="ctr">
            <a:normAutofit fontScale="25000" lnSpcReduction="20000"/>
          </a:bodyPr>
          <a:lstStyle/>
          <a:p>
            <a:pPr marL="180000" algn="just"/>
            <a:endParaRPr lang="pt-BR" sz="2400" dirty="0">
              <a:latin typeface="Bahnschrift Condensed" panose="020B0502040204020203" pitchFamily="34" charset="0"/>
            </a:endParaRPr>
          </a:p>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180000" lvl="1" indent="-342900" algn="just">
              <a:buFont typeface="Wingdings" panose="05000000000000000000" pitchFamily="2" charset="2"/>
              <a:buChar char="§"/>
            </a:pPr>
            <a:r>
              <a:rPr lang="pt-BR" sz="12800" dirty="0">
                <a:latin typeface="Bahnschrift Light"/>
              </a:rPr>
              <a:t>Estatuto Social deve estar registrado em cartório, com destaque para:</a:t>
            </a:r>
          </a:p>
          <a:p>
            <a:pPr marL="1438852" lvl="6" indent="-685800" algn="just">
              <a:buFont typeface="Arial" panose="020B0604020202020204" pitchFamily="34" charset="0"/>
              <a:buChar char="•"/>
            </a:pPr>
            <a:r>
              <a:rPr lang="pt-BR" sz="12800" dirty="0">
                <a:latin typeface="Bahnschrift Light"/>
              </a:rPr>
              <a:t>Adequação ao CC/02 até </a:t>
            </a:r>
            <a:r>
              <a:rPr lang="pt-BR" sz="12800" b="1" dirty="0">
                <a:latin typeface="Bahnschrift Light"/>
              </a:rPr>
              <a:t>11/01/07</a:t>
            </a:r>
            <a:r>
              <a:rPr lang="pt-BR" sz="12800" dirty="0">
                <a:latin typeface="Bahnschrift Light"/>
              </a:rPr>
              <a:t> </a:t>
            </a:r>
            <a:r>
              <a:rPr lang="pt-BR" sz="8000" dirty="0">
                <a:latin typeface="Bahnschrift Light"/>
              </a:rPr>
              <a:t>(Art. 2031 do CC/02);</a:t>
            </a:r>
          </a:p>
          <a:p>
            <a:pPr marL="1438852" lvl="6" indent="-685800" algn="just">
              <a:buFont typeface="Arial" panose="020B0604020202020204" pitchFamily="34" charset="0"/>
              <a:buChar char="•"/>
            </a:pPr>
            <a:endParaRPr lang="pt-BR" sz="8000" dirty="0">
              <a:latin typeface="Bahnschrift Light"/>
            </a:endParaRPr>
          </a:p>
          <a:p>
            <a:pPr marL="1438852" lvl="6" indent="-685800" algn="just">
              <a:buFont typeface="Arial" panose="020B0604020202020204" pitchFamily="34" charset="0"/>
              <a:buChar char="•"/>
            </a:pPr>
            <a:r>
              <a:rPr lang="pt-BR" sz="12800" dirty="0">
                <a:latin typeface="Bahnschrift Light"/>
              </a:rPr>
              <a:t>Finalidades sociais e competências dos órgãos estatutários devem estar claramente previstas no Estatuto Social;</a:t>
            </a:r>
          </a:p>
          <a:p>
            <a:pPr marL="753052" lvl="6" indent="0" algn="just">
              <a:buNone/>
            </a:pPr>
            <a:endParaRPr lang="pt-BR" sz="12800" dirty="0">
              <a:latin typeface="Bahnschrift Light"/>
            </a:endParaRPr>
          </a:p>
          <a:p>
            <a:pPr marL="1080000" lvl="6" indent="-1143000" algn="just">
              <a:buFont typeface="Wingdings" panose="05000000000000000000" pitchFamily="2" charset="2"/>
              <a:buChar char="§"/>
            </a:pPr>
            <a:r>
              <a:rPr lang="pt-BR" sz="12800" dirty="0">
                <a:latin typeface="Bahnschrift Light"/>
              </a:rPr>
              <a:t>Atas de eleição da Diretoria e Conselho Fiscal registradas em cartório;</a:t>
            </a:r>
          </a:p>
          <a:p>
            <a:pPr marL="1438852" lvl="6" indent="-685800" algn="just">
              <a:buFont typeface="Arial" panose="020B0604020202020204" pitchFamily="34" charset="0"/>
              <a:buChar char="•"/>
            </a:pPr>
            <a:endParaRPr lang="pt-BR" sz="12800" dirty="0">
              <a:latin typeface="Bahnschrift Light"/>
            </a:endParaRPr>
          </a:p>
          <a:p>
            <a:pPr marL="1438852" lvl="6" indent="-685800" algn="just">
              <a:buFont typeface="Arial" panose="020B0604020202020204" pitchFamily="34" charset="0"/>
              <a:buChar char="•"/>
            </a:pPr>
            <a:r>
              <a:rPr lang="pt-BR" sz="12800" dirty="0">
                <a:latin typeface="Bahnschrift Light"/>
              </a:rPr>
              <a:t>Recomendável que os membros do CF tenham conhecimentos contábeis;</a:t>
            </a:r>
          </a:p>
          <a:p>
            <a:pPr marL="1896052" lvl="6" indent="-1143000" algn="just">
              <a:buFont typeface="Arial" panose="020B0604020202020204" pitchFamily="34" charset="0"/>
              <a:buChar char="•"/>
            </a:pPr>
            <a:endParaRPr lang="pt-BR" sz="12800" dirty="0">
              <a:latin typeface="Bahnschrift Light"/>
            </a:endParaRP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13</a:t>
            </a:fld>
            <a:endParaRPr lang="pt-BR">
              <a:solidFill>
                <a:schemeClr val="tx2"/>
              </a:solidFill>
            </a:endParaRPr>
          </a:p>
        </p:txBody>
      </p:sp>
    </p:spTree>
    <p:extLst>
      <p:ext uri="{BB962C8B-B14F-4D97-AF65-F5344CB8AC3E}">
        <p14:creationId xmlns:p14="http://schemas.microsoft.com/office/powerpoint/2010/main" val="57284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29175" y="605896"/>
            <a:ext cx="3120704" cy="5646208"/>
          </a:xfrm>
        </p:spPr>
        <p:txBody>
          <a:bodyPr anchor="ctr">
            <a:normAutofit/>
          </a:bodyPr>
          <a:lstStyle/>
          <a:p>
            <a:pPr lvl="1" algn="ctr"/>
            <a:r>
              <a:rPr lang="pt-BR" sz="2400" dirty="0">
                <a:solidFill>
                  <a:schemeClr val="bg1"/>
                </a:solidFill>
                <a:latin typeface="Bahnschrift Light"/>
              </a:rPr>
              <a:t>1) ATOS DE GESTÃO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76617" y="1174459"/>
            <a:ext cx="7346575" cy="3699545"/>
          </a:xfrm>
        </p:spPr>
        <p:txBody>
          <a:bodyPr anchor="ctr">
            <a:normAutofit fontScale="77500" lnSpcReduction="20000"/>
          </a:bodyPr>
          <a:lstStyle/>
          <a:p>
            <a:pPr marL="180000" algn="just"/>
            <a:endParaRPr lang="pt-BR" sz="2400" dirty="0">
              <a:latin typeface="Bahnschrift Condensed" panose="020B0502040204020203" pitchFamily="34" charset="0"/>
            </a:endParaRPr>
          </a:p>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1162980" lvl="2" indent="-1143000" algn="just">
              <a:buFont typeface="Arial" panose="020B0604020202020204" pitchFamily="34" charset="0"/>
              <a:buChar char="•"/>
            </a:pPr>
            <a:r>
              <a:rPr lang="pt-BR" sz="4100" dirty="0">
                <a:latin typeface="Bahnschrift Light"/>
              </a:rPr>
              <a:t>Recomendável que não haja vínculos de parentesco/cônjuge entre membros da Diretoria e CF. </a:t>
            </a:r>
          </a:p>
          <a:p>
            <a:pPr marL="180000" lvl="1" indent="-342900" algn="just">
              <a:buFont typeface="Wingdings" panose="05000000000000000000" pitchFamily="2" charset="2"/>
              <a:buChar char="§"/>
            </a:pPr>
            <a:endParaRPr lang="pt-BR" sz="4100" dirty="0">
              <a:latin typeface="Bahnschrift Light"/>
            </a:endParaRPr>
          </a:p>
          <a:p>
            <a:pPr marL="180000" lvl="1" indent="-342900" algn="just">
              <a:buFont typeface="Wingdings" panose="05000000000000000000" pitchFamily="2" charset="2"/>
              <a:buChar char="§"/>
            </a:pPr>
            <a:endParaRPr lang="pt-BR" sz="4100" dirty="0">
              <a:latin typeface="Bahnschrift Light"/>
            </a:endParaRPr>
          </a:p>
          <a:p>
            <a:pPr marL="180000" lvl="1" indent="-342900" algn="just">
              <a:buFont typeface="Wingdings" panose="05000000000000000000" pitchFamily="2" charset="2"/>
              <a:buChar char="§"/>
            </a:pPr>
            <a:r>
              <a:rPr lang="pt-BR" sz="4100" dirty="0">
                <a:latin typeface="Bahnschrift Light"/>
              </a:rPr>
              <a:t>Parecer do conselho fiscal sobre as contas deve estar assinado por todos os membros;</a:t>
            </a: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14</a:t>
            </a:fld>
            <a:endParaRPr lang="pt-BR">
              <a:solidFill>
                <a:schemeClr val="tx2"/>
              </a:solidFill>
            </a:endParaRPr>
          </a:p>
        </p:txBody>
      </p:sp>
    </p:spTree>
    <p:extLst>
      <p:ext uri="{BB962C8B-B14F-4D97-AF65-F5344CB8AC3E}">
        <p14:creationId xmlns:p14="http://schemas.microsoft.com/office/powerpoint/2010/main" val="613415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29175" y="605896"/>
            <a:ext cx="3120704" cy="5646208"/>
          </a:xfrm>
        </p:spPr>
        <p:txBody>
          <a:bodyPr anchor="ctr">
            <a:normAutofit/>
          </a:bodyPr>
          <a:lstStyle/>
          <a:p>
            <a:pPr lvl="1" algn="ctr"/>
            <a:r>
              <a:rPr lang="pt-BR" sz="2400" dirty="0">
                <a:solidFill>
                  <a:schemeClr val="bg1"/>
                </a:solidFill>
                <a:latin typeface="Bahnschrift Light"/>
              </a:rPr>
              <a:t>1) ATOS DE GESTÃO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40999" y="258619"/>
            <a:ext cx="7519138" cy="6301572"/>
          </a:xfrm>
        </p:spPr>
        <p:txBody>
          <a:bodyPr anchor="ctr">
            <a:normAutofit fontScale="92500" lnSpcReduction="10000"/>
          </a:bodyPr>
          <a:lstStyle/>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180000" lvl="1" indent="-342900" algn="just">
              <a:buFont typeface="Wingdings" panose="05000000000000000000" pitchFamily="2" charset="2"/>
              <a:buChar char="§"/>
            </a:pPr>
            <a:r>
              <a:rPr lang="pt-BR" sz="3500" dirty="0">
                <a:latin typeface="Bahnschrift Light"/>
              </a:rPr>
              <a:t>Atividades desenvolvidas devem estar alinhadas às finalidades sociais do Estatuto;</a:t>
            </a:r>
          </a:p>
          <a:p>
            <a:pPr marL="180000" lvl="1" indent="-342900" algn="just">
              <a:buFont typeface="Wingdings" panose="05000000000000000000" pitchFamily="2" charset="2"/>
              <a:buChar char="§"/>
            </a:pPr>
            <a:endParaRPr lang="pt-BR" sz="3500" dirty="0">
              <a:latin typeface="Bahnschrift Light"/>
            </a:endParaRPr>
          </a:p>
          <a:p>
            <a:pPr marL="180000" lvl="1" indent="-342900" algn="just">
              <a:buFont typeface="Wingdings" panose="05000000000000000000" pitchFamily="2" charset="2"/>
              <a:buChar char="§"/>
            </a:pPr>
            <a:r>
              <a:rPr lang="pt-BR" sz="3500" dirty="0">
                <a:latin typeface="Bahnschrift Light"/>
              </a:rPr>
              <a:t>Os bens e recursos devem ser utilizados nas finalidades sociais;</a:t>
            </a:r>
          </a:p>
          <a:p>
            <a:pPr marL="180000" lvl="1" indent="-342900" algn="just">
              <a:buFont typeface="Wingdings" panose="05000000000000000000" pitchFamily="2" charset="2"/>
              <a:buChar char="§"/>
            </a:pPr>
            <a:endParaRPr lang="pt-BR" sz="3500" dirty="0">
              <a:latin typeface="Bahnschrift Light"/>
            </a:endParaRPr>
          </a:p>
          <a:p>
            <a:pPr marL="180000" lvl="1" indent="-342900" algn="just">
              <a:buFont typeface="Wingdings" panose="05000000000000000000" pitchFamily="2" charset="2"/>
              <a:buChar char="§"/>
            </a:pPr>
            <a:r>
              <a:rPr lang="pt-BR" sz="3500" dirty="0">
                <a:latin typeface="Bahnschrift Light"/>
              </a:rPr>
              <a:t>Os atos dos gestores devem estar em conformidade com o Estatuto Social, com destaque para:</a:t>
            </a:r>
          </a:p>
          <a:p>
            <a:pPr marL="660060" lvl="3" indent="-457200" algn="just">
              <a:buFont typeface="Arial" panose="020B0604020202020204" pitchFamily="34" charset="0"/>
              <a:buChar char="•"/>
            </a:pPr>
            <a:r>
              <a:rPr lang="pt-BR" sz="3500" dirty="0">
                <a:latin typeface="Bahnschrift Light"/>
              </a:rPr>
              <a:t>Aquisição/alienação de bens;</a:t>
            </a:r>
          </a:p>
          <a:p>
            <a:pPr marL="660060" lvl="3" indent="-457200" algn="just">
              <a:buFont typeface="Arial" panose="020B0604020202020204" pitchFamily="34" charset="0"/>
              <a:buChar char="•"/>
            </a:pPr>
            <a:r>
              <a:rPr lang="pt-BR" sz="3500" dirty="0">
                <a:latin typeface="Bahnschrift Light"/>
              </a:rPr>
              <a:t>Contração de empréstimos/</a:t>
            </a:r>
            <a:r>
              <a:rPr lang="pt-BR" sz="3500" dirty="0" err="1">
                <a:latin typeface="Bahnschrift Light"/>
              </a:rPr>
              <a:t>Financ</a:t>
            </a:r>
            <a:r>
              <a:rPr lang="pt-BR" sz="3500" dirty="0">
                <a:latin typeface="Bahnschrift Light"/>
              </a:rPr>
              <a:t>.;</a:t>
            </a:r>
          </a:p>
          <a:p>
            <a:pPr marL="660060" lvl="3" indent="-457200" algn="just">
              <a:buFont typeface="Arial" panose="020B0604020202020204" pitchFamily="34" charset="0"/>
              <a:buChar char="•"/>
            </a:pPr>
            <a:r>
              <a:rPr lang="pt-BR" sz="3500" dirty="0">
                <a:latin typeface="Bahnschrift Light"/>
              </a:rPr>
              <a:t>Reversão das sobras financeiras (dotação especial prevista no art. 62 do CC/02).</a:t>
            </a:r>
          </a:p>
          <a:p>
            <a:pPr marL="180000" lvl="1" indent="-342900" algn="just">
              <a:buFont typeface="Wingdings" panose="05000000000000000000" pitchFamily="2" charset="2"/>
              <a:buChar char="§"/>
            </a:pPr>
            <a:endParaRPr lang="pt-BR" sz="4600" dirty="0">
              <a:latin typeface="Bahnschrift Light"/>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15</a:t>
            </a:fld>
            <a:endParaRPr lang="pt-BR">
              <a:solidFill>
                <a:schemeClr val="tx2"/>
              </a:solidFill>
            </a:endParaRPr>
          </a:p>
        </p:txBody>
      </p:sp>
    </p:spTree>
    <p:extLst>
      <p:ext uri="{BB962C8B-B14F-4D97-AF65-F5344CB8AC3E}">
        <p14:creationId xmlns:p14="http://schemas.microsoft.com/office/powerpoint/2010/main" val="152582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29175" y="605896"/>
            <a:ext cx="3120704" cy="5646208"/>
          </a:xfrm>
        </p:spPr>
        <p:txBody>
          <a:bodyPr anchor="ctr">
            <a:normAutofit/>
          </a:bodyPr>
          <a:lstStyle/>
          <a:p>
            <a:pPr lvl="1" algn="ctr"/>
            <a:r>
              <a:rPr lang="pt-BR" sz="2400" dirty="0">
                <a:solidFill>
                  <a:schemeClr val="bg1"/>
                </a:solidFill>
                <a:latin typeface="Bahnschrift Light"/>
              </a:rPr>
              <a:t>1) ATOS DE GESTÃO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40999" y="258619"/>
            <a:ext cx="7519138" cy="6201166"/>
          </a:xfrm>
        </p:spPr>
        <p:txBody>
          <a:bodyPr anchor="ctr">
            <a:normAutofit fontScale="92500" lnSpcReduction="10000"/>
          </a:bodyPr>
          <a:lstStyle/>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180000" lvl="1" indent="-342900" algn="just">
              <a:buFont typeface="Wingdings" panose="05000000000000000000" pitchFamily="2" charset="2"/>
              <a:buChar char="§"/>
            </a:pPr>
            <a:r>
              <a:rPr lang="pt-BR" sz="3500" dirty="0">
                <a:latin typeface="Bahnschrift Light"/>
              </a:rPr>
              <a:t>Relatório de Atividades deve ter conteúdo claro, objetivo e adequado ao ANEXO III:</a:t>
            </a:r>
          </a:p>
          <a:p>
            <a:pPr marL="842940" lvl="4" indent="-457200" algn="just">
              <a:buFont typeface="Arial" panose="020B0604020202020204" pitchFamily="34" charset="0"/>
              <a:buChar char="•"/>
            </a:pPr>
            <a:r>
              <a:rPr lang="pt-BR" sz="3500" dirty="0">
                <a:latin typeface="Bahnschrift Light"/>
              </a:rPr>
              <a:t>Observar as orientações de preenchimento dispostas no final do Anexo III;</a:t>
            </a:r>
          </a:p>
          <a:p>
            <a:pPr marL="842940" lvl="4" indent="-457200" algn="just">
              <a:buFont typeface="Arial" panose="020B0604020202020204" pitchFamily="34" charset="0"/>
              <a:buChar char="•"/>
            </a:pPr>
            <a:endParaRPr lang="pt-BR" sz="3500" dirty="0">
              <a:latin typeface="Bahnschrift Light"/>
            </a:endParaRPr>
          </a:p>
          <a:p>
            <a:pPr marL="842940" lvl="4" indent="-457200" algn="just">
              <a:buFont typeface="Arial" panose="020B0604020202020204" pitchFamily="34" charset="0"/>
              <a:buChar char="•"/>
            </a:pPr>
            <a:r>
              <a:rPr lang="pt-BR" sz="3500" dirty="0">
                <a:solidFill>
                  <a:srgbClr val="FF0000"/>
                </a:solidFill>
                <a:latin typeface="Bahnschrift Light"/>
              </a:rPr>
              <a:t>Em síntese, deve conter: </a:t>
            </a:r>
          </a:p>
          <a:p>
            <a:pPr marL="1567372" lvl="6" indent="-457200" algn="just">
              <a:buFont typeface="Arial" panose="020B0604020202020204" pitchFamily="34" charset="0"/>
              <a:buChar char="•"/>
            </a:pPr>
            <a:r>
              <a:rPr lang="pt-BR" sz="3500" dirty="0">
                <a:latin typeface="Bahnschrift Light"/>
              </a:rPr>
              <a:t>Quem fez ?</a:t>
            </a:r>
          </a:p>
          <a:p>
            <a:pPr marL="1567372" lvl="6" indent="-457200" algn="just">
              <a:buFont typeface="Arial" panose="020B0604020202020204" pitchFamily="34" charset="0"/>
              <a:buChar char="•"/>
            </a:pPr>
            <a:r>
              <a:rPr lang="pt-BR" sz="3500" dirty="0">
                <a:latin typeface="Bahnschrift Light"/>
              </a:rPr>
              <a:t>O que fez ?</a:t>
            </a:r>
          </a:p>
          <a:p>
            <a:pPr marL="1567372" lvl="6" indent="-457200" algn="just">
              <a:buFont typeface="Arial" panose="020B0604020202020204" pitchFamily="34" charset="0"/>
              <a:buChar char="•"/>
            </a:pPr>
            <a:r>
              <a:rPr lang="pt-BR" sz="3500" dirty="0">
                <a:latin typeface="Bahnschrift Light"/>
              </a:rPr>
              <a:t>A quem fez ?</a:t>
            </a:r>
          </a:p>
          <a:p>
            <a:pPr marL="1567372" lvl="6" indent="-457200" algn="just">
              <a:buFont typeface="Arial" panose="020B0604020202020204" pitchFamily="34" charset="0"/>
              <a:buChar char="•"/>
            </a:pPr>
            <a:r>
              <a:rPr lang="pt-BR" sz="3500" dirty="0">
                <a:latin typeface="Bahnschrift Light"/>
              </a:rPr>
              <a:t>Como fez ?</a:t>
            </a:r>
          </a:p>
          <a:p>
            <a:pPr marL="1567372" lvl="6" indent="-457200" algn="just">
              <a:buFont typeface="Arial" panose="020B0604020202020204" pitchFamily="34" charset="0"/>
              <a:buChar char="•"/>
            </a:pPr>
            <a:r>
              <a:rPr lang="pt-BR" sz="3500" dirty="0">
                <a:latin typeface="Bahnschrift Light"/>
              </a:rPr>
              <a:t>Com que recurso fez ?</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16</a:t>
            </a:fld>
            <a:endParaRPr lang="pt-BR">
              <a:solidFill>
                <a:schemeClr val="tx2"/>
              </a:solidFill>
            </a:endParaRPr>
          </a:p>
        </p:txBody>
      </p:sp>
    </p:spTree>
    <p:extLst>
      <p:ext uri="{BB962C8B-B14F-4D97-AF65-F5344CB8AC3E}">
        <p14:creationId xmlns:p14="http://schemas.microsoft.com/office/powerpoint/2010/main" val="94366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p:cTn id="7"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29175" y="605896"/>
            <a:ext cx="3120704" cy="5646208"/>
          </a:xfrm>
        </p:spPr>
        <p:txBody>
          <a:bodyPr anchor="ctr">
            <a:normAutofit/>
          </a:bodyPr>
          <a:lstStyle/>
          <a:p>
            <a:pPr lvl="1" algn="ctr"/>
            <a:r>
              <a:rPr lang="pt-BR" sz="2400" dirty="0">
                <a:solidFill>
                  <a:schemeClr val="bg1"/>
                </a:solidFill>
                <a:latin typeface="Bahnschrift Light"/>
              </a:rPr>
              <a:t>1) ATOS DE GESTÃO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76617" y="1182848"/>
            <a:ext cx="7346575" cy="4009938"/>
          </a:xfrm>
        </p:spPr>
        <p:txBody>
          <a:bodyPr anchor="ctr">
            <a:normAutofit fontScale="92500" lnSpcReduction="20000"/>
          </a:bodyPr>
          <a:lstStyle/>
          <a:p>
            <a:pPr marL="180000" algn="just"/>
            <a:endParaRPr lang="pt-BR" sz="2400" dirty="0">
              <a:latin typeface="Bahnschrift Condensed" panose="020B0502040204020203" pitchFamily="34" charset="0"/>
            </a:endParaRPr>
          </a:p>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180000" lvl="1" indent="-342900" algn="just">
              <a:buFont typeface="Wingdings" panose="05000000000000000000" pitchFamily="2" charset="2"/>
              <a:buChar char="§"/>
            </a:pPr>
            <a:endParaRPr lang="pt-BR" sz="5800" dirty="0">
              <a:latin typeface="Bahnschrift Light"/>
            </a:endParaRPr>
          </a:p>
          <a:p>
            <a:pPr marL="180000" lvl="1" indent="-342900" algn="just">
              <a:buFont typeface="Wingdings" panose="05000000000000000000" pitchFamily="2" charset="2"/>
              <a:buChar char="§"/>
            </a:pPr>
            <a:r>
              <a:rPr lang="pt-BR" sz="3500" dirty="0">
                <a:latin typeface="Bahnschrift Light"/>
              </a:rPr>
              <a:t>Registros no CAS/DF, CDCA/DF, CDI/DF e Credenciamento no Ministério ou Secretaria de Educação; e</a:t>
            </a:r>
          </a:p>
          <a:p>
            <a:pPr marL="180000" lvl="1" indent="-342900" algn="just">
              <a:buFont typeface="Wingdings" panose="05000000000000000000" pitchFamily="2" charset="2"/>
              <a:buChar char="§"/>
            </a:pPr>
            <a:endParaRPr lang="pt-BR" sz="3500" dirty="0">
              <a:latin typeface="Bahnschrift Light"/>
            </a:endParaRPr>
          </a:p>
          <a:p>
            <a:pPr marL="180000" lvl="1" indent="-342900" algn="just">
              <a:buFont typeface="Wingdings" panose="05000000000000000000" pitchFamily="2" charset="2"/>
              <a:buChar char="§"/>
            </a:pPr>
            <a:r>
              <a:rPr lang="pt-BR" sz="3500" dirty="0">
                <a:latin typeface="Bahnschrift Light"/>
              </a:rPr>
              <a:t>Observância as demais normas aplicáveis (</a:t>
            </a:r>
            <a:r>
              <a:rPr lang="pt-BR" sz="3500" dirty="0" err="1">
                <a:latin typeface="Bahnschrift Light"/>
              </a:rPr>
              <a:t>Oscip</a:t>
            </a:r>
            <a:r>
              <a:rPr lang="pt-BR" sz="3500" dirty="0">
                <a:latin typeface="Bahnschrift Light"/>
              </a:rPr>
              <a:t>, OS, </a:t>
            </a:r>
            <a:r>
              <a:rPr lang="pt-BR" sz="3500" dirty="0" err="1">
                <a:latin typeface="Bahnschrift Light"/>
              </a:rPr>
              <a:t>Cebas</a:t>
            </a:r>
            <a:r>
              <a:rPr lang="pt-BR" sz="3500" dirty="0">
                <a:latin typeface="Bahnschrift Light"/>
              </a:rPr>
              <a:t>, etc.)</a:t>
            </a:r>
          </a:p>
          <a:p>
            <a:pPr marL="180000" lvl="1" indent="-342900" algn="just">
              <a:buFont typeface="Wingdings" panose="05000000000000000000" pitchFamily="2" charset="2"/>
              <a:buChar char="§"/>
            </a:pPr>
            <a:endParaRPr lang="pt-BR" sz="2800" dirty="0">
              <a:latin typeface="Bahnschrift Condensed" panose="020B0502040204020203" pitchFamily="34" charset="0"/>
            </a:endParaRPr>
          </a:p>
          <a:p>
            <a:pPr marL="545760" indent="-457200" algn="just">
              <a:buFont typeface="Wingdings" panose="05000000000000000000" pitchFamily="2" charset="2"/>
              <a:buChar char="§"/>
            </a:pPr>
            <a:endParaRPr lang="pt-BR" sz="2800" dirty="0">
              <a:latin typeface="Bahnschrift Condensed" panose="020B0502040204020203" pitchFamily="34" charset="0"/>
            </a:endParaRP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17</a:t>
            </a:fld>
            <a:endParaRPr lang="pt-BR">
              <a:solidFill>
                <a:schemeClr val="tx2"/>
              </a:solidFill>
            </a:endParaRPr>
          </a:p>
        </p:txBody>
      </p:sp>
    </p:spTree>
    <p:extLst>
      <p:ext uri="{BB962C8B-B14F-4D97-AF65-F5344CB8AC3E}">
        <p14:creationId xmlns:p14="http://schemas.microsoft.com/office/powerpoint/2010/main" val="356242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150" y="605896"/>
            <a:ext cx="3166798" cy="5646208"/>
          </a:xfrm>
        </p:spPr>
        <p:txBody>
          <a:bodyPr anchor="ctr">
            <a:normAutofit/>
          </a:bodyPr>
          <a:lstStyle/>
          <a:p>
            <a:pPr lvl="1" algn="just"/>
            <a:r>
              <a:rPr lang="pt-BR" sz="2400" dirty="0">
                <a:solidFill>
                  <a:schemeClr val="bg1"/>
                </a:solidFill>
                <a:latin typeface="Bahnschrift Light"/>
              </a:rPr>
              <a:t>1) ATOS DE GESTÃO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1746"/>
            <a:ext cx="7377027" cy="6253018"/>
          </a:xfrm>
        </p:spPr>
        <p:txBody>
          <a:bodyPr anchor="ctr">
            <a:normAutofit/>
          </a:bodyPr>
          <a:lstStyle/>
          <a:p>
            <a:pPr algn="just"/>
            <a:r>
              <a:rPr lang="pt-BR" sz="3200" b="1" dirty="0">
                <a:latin typeface="Bahnschrift Light"/>
              </a:rPr>
              <a:t>Auditoria Independente, quando:</a:t>
            </a:r>
          </a:p>
          <a:p>
            <a:pPr algn="just"/>
            <a:endParaRPr lang="pt-BR" sz="3200" b="1" dirty="0">
              <a:latin typeface="Bahnschrift Light"/>
            </a:endParaRPr>
          </a:p>
          <a:p>
            <a:pPr marL="180000" lvl="1" algn="just">
              <a:buFont typeface="Wingdings" panose="05000000000000000000" pitchFamily="2" charset="2"/>
              <a:buChar char="§"/>
            </a:pPr>
            <a:r>
              <a:rPr lang="pt-BR" sz="3200" dirty="0">
                <a:latin typeface="Bahnschrift Light"/>
              </a:rPr>
              <a:t>Previsão estatutária;</a:t>
            </a:r>
          </a:p>
          <a:p>
            <a:pPr marL="180000" lvl="1" algn="just">
              <a:buFont typeface="Wingdings" panose="05000000000000000000" pitchFamily="2" charset="2"/>
              <a:buChar char="§"/>
            </a:pPr>
            <a:r>
              <a:rPr lang="pt-BR" sz="3200" dirty="0">
                <a:latin typeface="Bahnschrift Light"/>
              </a:rPr>
              <a:t>Exigência do CEBAS </a:t>
            </a:r>
            <a:r>
              <a:rPr lang="pt-BR" sz="2000" dirty="0">
                <a:latin typeface="Bahnschrift Light"/>
              </a:rPr>
              <a:t>(Art. 29 da Lei nº 12.101/09);</a:t>
            </a:r>
          </a:p>
          <a:p>
            <a:pPr marL="180000" lvl="1" algn="just">
              <a:buFont typeface="Wingdings" panose="05000000000000000000" pitchFamily="2" charset="2"/>
              <a:buChar char="§"/>
            </a:pPr>
            <a:r>
              <a:rPr lang="pt-BR" sz="3200" dirty="0">
                <a:latin typeface="Bahnschrift Light"/>
              </a:rPr>
              <a:t>Lei das OSCIP </a:t>
            </a:r>
            <a:r>
              <a:rPr lang="pt-BR" sz="2000" dirty="0">
                <a:latin typeface="Bahnschrift Light"/>
              </a:rPr>
              <a:t>(Art. 19 do Decreto nº 3.100/99);</a:t>
            </a:r>
          </a:p>
          <a:p>
            <a:pPr marL="180000" lvl="1" algn="just">
              <a:buFont typeface="Wingdings" panose="05000000000000000000" pitchFamily="2" charset="2"/>
              <a:buChar char="§"/>
            </a:pPr>
            <a:r>
              <a:rPr lang="pt-BR" sz="3200" dirty="0">
                <a:latin typeface="Bahnschrift Light"/>
              </a:rPr>
              <a:t>Lei das OS </a:t>
            </a:r>
            <a:r>
              <a:rPr lang="pt-BR" sz="2000" dirty="0">
                <a:latin typeface="Bahnschrift Light"/>
              </a:rPr>
              <a:t>(Art. 4º, X, da Lei nº 9.637/98); </a:t>
            </a:r>
          </a:p>
          <a:p>
            <a:pPr marL="180000" lvl="1" algn="just">
              <a:buFont typeface="Wingdings" panose="05000000000000000000" pitchFamily="2" charset="2"/>
              <a:buChar char="§"/>
            </a:pPr>
            <a:r>
              <a:rPr lang="pt-BR" sz="3200" dirty="0">
                <a:latin typeface="Bahnschrift Light"/>
              </a:rPr>
              <a:t>Lei das OS Distrital </a:t>
            </a:r>
            <a:r>
              <a:rPr lang="pt-BR" sz="2000" dirty="0">
                <a:latin typeface="Bahnschrift Light"/>
              </a:rPr>
              <a:t>(Art. 4º, X, da Lei nº 4.081/08);</a:t>
            </a:r>
          </a:p>
          <a:p>
            <a:pPr marL="180000" lvl="1" algn="just">
              <a:buFont typeface="Wingdings" panose="05000000000000000000" pitchFamily="2" charset="2"/>
              <a:buChar char="§"/>
            </a:pPr>
            <a:r>
              <a:rPr lang="pt-BR" sz="3200" dirty="0">
                <a:latin typeface="Bahnschrift Light"/>
              </a:rPr>
              <a:t>Programa de Integridade </a:t>
            </a:r>
            <a:r>
              <a:rPr lang="pt-BR" sz="2000" dirty="0">
                <a:latin typeface="Bahnschrift Light"/>
              </a:rPr>
              <a:t>(Art. 4º da Lei Distrital nº 6.112/18); e</a:t>
            </a:r>
          </a:p>
          <a:p>
            <a:pPr marL="180000" lvl="1" algn="just">
              <a:buFont typeface="Wingdings" panose="05000000000000000000" pitchFamily="2" charset="2"/>
              <a:buChar char="§"/>
            </a:pPr>
            <a:r>
              <a:rPr lang="pt-BR" sz="3200" dirty="0">
                <a:latin typeface="Bahnschrift Light"/>
              </a:rPr>
              <a:t>Houver necessidade, conforme rito estatutário.</a:t>
            </a: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18</a:t>
            </a:fld>
            <a:endParaRPr lang="pt-BR">
              <a:solidFill>
                <a:schemeClr val="tx2"/>
              </a:solidFill>
            </a:endParaRPr>
          </a:p>
        </p:txBody>
      </p:sp>
    </p:spTree>
    <p:extLst>
      <p:ext uri="{BB962C8B-B14F-4D97-AF65-F5344CB8AC3E}">
        <p14:creationId xmlns:p14="http://schemas.microsoft.com/office/powerpoint/2010/main" val="532207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510150" y="605896"/>
            <a:ext cx="3166798" cy="5646208"/>
          </a:xfrm>
        </p:spPr>
        <p:txBody>
          <a:bodyPr anchor="ctr">
            <a:normAutofit/>
          </a:bodyPr>
          <a:lstStyle/>
          <a:p>
            <a:pPr lvl="1" algn="just"/>
            <a:r>
              <a:rPr lang="pt-BR" sz="2400" dirty="0">
                <a:solidFill>
                  <a:schemeClr val="bg1"/>
                </a:solidFill>
                <a:latin typeface="Bahnschrift Light"/>
              </a:rPr>
              <a:t>1) ATOS DE GESTÃO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1746"/>
            <a:ext cx="7377027" cy="6253018"/>
          </a:xfrm>
        </p:spPr>
        <p:txBody>
          <a:bodyPr anchor="ctr">
            <a:normAutofit lnSpcReduction="10000"/>
          </a:bodyPr>
          <a:lstStyle/>
          <a:p>
            <a:pPr algn="ctr"/>
            <a:r>
              <a:rPr lang="pt-BR" sz="3200" b="1" dirty="0">
                <a:latin typeface="Bahnschrift Light"/>
              </a:rPr>
              <a:t>Contratos de Auditoria e Contabilidade</a:t>
            </a:r>
          </a:p>
          <a:p>
            <a:pPr algn="just"/>
            <a:r>
              <a:rPr lang="pt-BR" sz="3200" b="1" dirty="0">
                <a:latin typeface="Bahnschrift Light"/>
              </a:rPr>
              <a:t>Recomenda-se que</a:t>
            </a:r>
            <a:r>
              <a:rPr lang="pt-BR" sz="3200" dirty="0">
                <a:latin typeface="Bahnschrift Light"/>
              </a:rPr>
              <a:t>:</a:t>
            </a:r>
          </a:p>
          <a:p>
            <a:pPr marL="180000" lvl="1" algn="just">
              <a:buFont typeface="Wingdings" panose="05000000000000000000" pitchFamily="2" charset="2"/>
              <a:buChar char="§"/>
            </a:pPr>
            <a:r>
              <a:rPr lang="pt-BR" sz="3200" dirty="0">
                <a:latin typeface="Bahnschrift Light"/>
              </a:rPr>
              <a:t>Contratos e procurações com reconhecimento de firma; procuração pública;</a:t>
            </a:r>
          </a:p>
          <a:p>
            <a:pPr marL="180000" lvl="1" algn="just">
              <a:buFont typeface="Wingdings" panose="05000000000000000000" pitchFamily="2" charset="2"/>
              <a:buChar char="§"/>
            </a:pPr>
            <a:r>
              <a:rPr lang="pt-BR" sz="3200" dirty="0">
                <a:latin typeface="Bahnschrift Light"/>
              </a:rPr>
              <a:t>Atentar para eventuais afrontas ao Código de Ética do Contador, com destaque para retenção abusiva de livros e documentos </a:t>
            </a:r>
            <a:r>
              <a:rPr lang="pt-BR" sz="2000" dirty="0">
                <a:latin typeface="Bahnschrift Light"/>
              </a:rPr>
              <a:t>(Item 5, l, da NBC PG 01/2019);</a:t>
            </a:r>
          </a:p>
          <a:p>
            <a:pPr marL="180000" lvl="1" algn="just">
              <a:buFont typeface="Wingdings" panose="05000000000000000000" pitchFamily="2" charset="2"/>
              <a:buChar char="§"/>
            </a:pPr>
            <a:r>
              <a:rPr lang="pt-BR" sz="3200" dirty="0">
                <a:latin typeface="Bahnschrift Light"/>
              </a:rPr>
              <a:t>Realizem orçamentos e análise curricular;</a:t>
            </a:r>
          </a:p>
          <a:p>
            <a:pPr marL="180000" lvl="1" algn="just">
              <a:buFont typeface="Wingdings" panose="05000000000000000000" pitchFamily="2" charset="2"/>
              <a:buChar char="§"/>
            </a:pPr>
            <a:r>
              <a:rPr lang="pt-BR" sz="3200" dirty="0">
                <a:latin typeface="Bahnschrift Light"/>
              </a:rPr>
              <a:t>Realizem consulta do registro profissional no CRC/DF;</a:t>
            </a:r>
          </a:p>
          <a:p>
            <a:pPr marL="180000" lvl="1" algn="just">
              <a:buFont typeface="Wingdings" panose="05000000000000000000" pitchFamily="2" charset="2"/>
              <a:buChar char="§"/>
            </a:pPr>
            <a:r>
              <a:rPr lang="pt-BR" sz="3200" dirty="0">
                <a:latin typeface="Bahnschrift Light"/>
              </a:rPr>
              <a:t>No caso de auditoria independente, registro no CNAI do CFC </a:t>
            </a:r>
            <a:r>
              <a:rPr lang="pt-BR" sz="2000" dirty="0">
                <a:latin typeface="Bahnschrift Light"/>
              </a:rPr>
              <a:t>(Res. CFC nº 1.495/15);</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19</a:t>
            </a:fld>
            <a:endParaRPr lang="pt-BR">
              <a:solidFill>
                <a:schemeClr val="tx2"/>
              </a:solidFill>
            </a:endParaRPr>
          </a:p>
        </p:txBody>
      </p:sp>
    </p:spTree>
    <p:extLst>
      <p:ext uri="{BB962C8B-B14F-4D97-AF65-F5344CB8AC3E}">
        <p14:creationId xmlns:p14="http://schemas.microsoft.com/office/powerpoint/2010/main" val="96529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03199" y="605896"/>
            <a:ext cx="3783599" cy="5646208"/>
          </a:xfrm>
        </p:spPr>
        <p:txBody>
          <a:bodyPr anchor="ctr">
            <a:normAutofit/>
          </a:bodyPr>
          <a:lstStyle/>
          <a:p>
            <a:pPr algn="ctr"/>
            <a:r>
              <a:rPr lang="pt-BR" sz="2400" dirty="0">
                <a:solidFill>
                  <a:schemeClr val="bg1"/>
                </a:solidFill>
                <a:latin typeface="Bahnschrift Light" panose="020B0502040204020203"/>
              </a:rPr>
              <a:t>MINISTÉRIO PÚBLICO: COMPETÊNCIAS DE ATUAÇÃO </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17999" y="142613"/>
            <a:ext cx="7670801" cy="6284081"/>
          </a:xfrm>
        </p:spPr>
        <p:txBody>
          <a:bodyPr anchor="ctr">
            <a:normAutofit lnSpcReduction="10000"/>
          </a:bodyPr>
          <a:lstStyle/>
          <a:p>
            <a:endParaRPr lang="pt-BR" sz="2400" b="1" dirty="0">
              <a:latin typeface="Bahnschrift Condensed" panose="020B0502040204020203" pitchFamily="34" charset="0"/>
            </a:endParaRPr>
          </a:p>
          <a:p>
            <a:r>
              <a:rPr lang="pt-BR" sz="3200" b="1" dirty="0">
                <a:latin typeface="Bahnschrift Light"/>
              </a:rPr>
              <a:t>CF/1988 (</a:t>
            </a:r>
            <a:r>
              <a:rPr lang="pt-BR" b="1" dirty="0">
                <a:latin typeface="Bahnschrift Light"/>
              </a:rPr>
              <a:t>Art. 127 e 129, III)</a:t>
            </a:r>
          </a:p>
          <a:p>
            <a:r>
              <a:rPr lang="pt-BR" sz="3200" b="1" dirty="0">
                <a:latin typeface="Bahnschrift Light"/>
              </a:rPr>
              <a:t>LC nº 75/1993 </a:t>
            </a:r>
            <a:r>
              <a:rPr lang="pt-BR" b="1" dirty="0">
                <a:latin typeface="Bahnschrift Light"/>
              </a:rPr>
              <a:t>(Art. 6º e 8º)</a:t>
            </a:r>
          </a:p>
          <a:p>
            <a:r>
              <a:rPr lang="pt-BR" sz="3200" b="1" dirty="0">
                <a:latin typeface="Bahnschrift Light"/>
              </a:rPr>
              <a:t>Lei nº 8.625/1993 </a:t>
            </a:r>
            <a:r>
              <a:rPr lang="pt-BR" b="1" dirty="0">
                <a:latin typeface="Bahnschrift Light"/>
              </a:rPr>
              <a:t>(Art. 1º)</a:t>
            </a:r>
          </a:p>
          <a:p>
            <a:pPr marL="180000">
              <a:buFont typeface="Wingdings" panose="05000000000000000000" pitchFamily="2" charset="2"/>
              <a:buChar char="§"/>
            </a:pPr>
            <a:r>
              <a:rPr lang="pt-BR" sz="3200" dirty="0">
                <a:latin typeface="Bahnschrift Light"/>
              </a:rPr>
              <a:t> A defesa da ordem jurídica e dos interesses sociais e individuais indisponíveis; e</a:t>
            </a:r>
          </a:p>
          <a:p>
            <a:pPr marL="180000">
              <a:buFont typeface="Wingdings" panose="05000000000000000000" pitchFamily="2" charset="2"/>
              <a:buChar char="§"/>
            </a:pPr>
            <a:r>
              <a:rPr lang="pt-BR" sz="3200" dirty="0">
                <a:latin typeface="Bahnschrift Light"/>
              </a:rPr>
              <a:t> Promover o inquérito civil e a ação civil pública, para a proteção do patrimônio público e social e de interesses difusos e coletivos;</a:t>
            </a:r>
          </a:p>
          <a:p>
            <a:pPr marL="545760" indent="-457200" algn="just">
              <a:buFont typeface="Wingdings" panose="05000000000000000000" pitchFamily="2" charset="2"/>
              <a:buChar char="§"/>
            </a:pPr>
            <a:r>
              <a:rPr lang="pt-BR" sz="3200" dirty="0">
                <a:latin typeface="Bahnschrift Light"/>
              </a:rPr>
              <a:t>Promover ações de improbidade administrativa;</a:t>
            </a:r>
          </a:p>
          <a:p>
            <a:pPr marL="88560" indent="0" algn="just">
              <a:buNone/>
            </a:pPr>
            <a:endParaRPr lang="pt-BR" sz="3200" dirty="0">
              <a:latin typeface="Bahnschrift Condensed" panose="020B0502040204020203" pitchFamily="34" charset="0"/>
            </a:endParaRPr>
          </a:p>
          <a:p>
            <a:pPr marL="180000" algn="just">
              <a:buFont typeface="Wingdings" panose="05000000000000000000" pitchFamily="2" charset="2"/>
              <a:buChar char="§"/>
            </a:pPr>
            <a:endParaRPr lang="pt-BR"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a:t>
            </a:fld>
            <a:endParaRPr lang="pt-BR">
              <a:solidFill>
                <a:schemeClr val="tx2"/>
              </a:solidFill>
            </a:endParaRPr>
          </a:p>
        </p:txBody>
      </p:sp>
    </p:spTree>
    <p:extLst>
      <p:ext uri="{BB962C8B-B14F-4D97-AF65-F5344CB8AC3E}">
        <p14:creationId xmlns:p14="http://schemas.microsoft.com/office/powerpoint/2010/main" val="2592972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436574" cy="5646208"/>
          </a:xfrm>
        </p:spPr>
        <p:txBody>
          <a:bodyPr anchor="ctr">
            <a:normAutofit/>
          </a:bodyPr>
          <a:lstStyle/>
          <a:p>
            <a:pPr lvl="1" algn="ctr"/>
            <a:r>
              <a:rPr lang="pt-BR" sz="2400" dirty="0">
                <a:solidFill>
                  <a:schemeClr val="bg1"/>
                </a:solidFill>
                <a:latin typeface="Bahnschrift Light"/>
              </a:rPr>
              <a:t>2) GESTÃO DE RECURSOS PÚBLICOS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38768" y="323273"/>
            <a:ext cx="7557667" cy="6103422"/>
          </a:xfrm>
        </p:spPr>
        <p:txBody>
          <a:bodyPr anchor="ctr">
            <a:noAutofit/>
          </a:bodyPr>
          <a:lstStyle/>
          <a:p>
            <a:pPr algn="just"/>
            <a:endParaRPr lang="pt-BR" sz="3200" dirty="0">
              <a:latin typeface="Bahnschrift Light"/>
            </a:endParaRPr>
          </a:p>
          <a:p>
            <a:pPr algn="just"/>
            <a:endParaRPr lang="pt-BR" sz="3200" dirty="0">
              <a:latin typeface="Bahnschrift Light"/>
            </a:endParaRPr>
          </a:p>
          <a:p>
            <a:pPr algn="just"/>
            <a:endParaRPr lang="pt-BR" sz="3200" dirty="0">
              <a:latin typeface="Bahnschrift Light"/>
            </a:endParaRPr>
          </a:p>
          <a:p>
            <a:pPr algn="just"/>
            <a:r>
              <a:rPr lang="pt-BR" sz="3200" b="1" dirty="0">
                <a:latin typeface="Bahnschrift Light"/>
              </a:rPr>
              <a:t>Parâmetros normativos:</a:t>
            </a:r>
          </a:p>
          <a:p>
            <a:pPr marL="180000" indent="-342900" algn="just">
              <a:buFont typeface="Wingdings" panose="05000000000000000000" pitchFamily="2" charset="2"/>
              <a:buChar char="§"/>
            </a:pPr>
            <a:r>
              <a:rPr lang="pt-BR" sz="3200" dirty="0">
                <a:latin typeface="Bahnschrift Light"/>
              </a:rPr>
              <a:t>Lei Nacional nº 13.019/14;</a:t>
            </a:r>
          </a:p>
          <a:p>
            <a:pPr marL="180000" indent="-342900" algn="just">
              <a:buFont typeface="Wingdings" panose="05000000000000000000" pitchFamily="2" charset="2"/>
              <a:buChar char="§"/>
            </a:pPr>
            <a:r>
              <a:rPr lang="pt-BR" sz="3200" dirty="0">
                <a:latin typeface="Bahnschrift Light"/>
              </a:rPr>
              <a:t>Dec. nº 8.726/16;</a:t>
            </a:r>
          </a:p>
          <a:p>
            <a:pPr marL="180000" indent="-342900" algn="just">
              <a:buFont typeface="Wingdings" panose="05000000000000000000" pitchFamily="2" charset="2"/>
              <a:buChar char="§"/>
            </a:pPr>
            <a:r>
              <a:rPr lang="pt-BR" sz="3200" dirty="0">
                <a:latin typeface="Bahnschrift Light"/>
              </a:rPr>
              <a:t>Dec. GDF nº 37.843/16;</a:t>
            </a:r>
          </a:p>
          <a:p>
            <a:pPr marL="180000" indent="-342900" algn="just">
              <a:buFont typeface="Wingdings" panose="05000000000000000000" pitchFamily="2" charset="2"/>
              <a:buChar char="§"/>
            </a:pPr>
            <a:r>
              <a:rPr lang="pt-BR" sz="3200" dirty="0">
                <a:latin typeface="Bahnschrift Light"/>
              </a:rPr>
              <a:t>Portarias Setoriais (Secretarias/GDF);</a:t>
            </a:r>
          </a:p>
          <a:p>
            <a:pPr marL="180000" indent="-342900" algn="just">
              <a:buFont typeface="Wingdings" panose="05000000000000000000" pitchFamily="2" charset="2"/>
              <a:buChar char="§"/>
            </a:pPr>
            <a:r>
              <a:rPr lang="pt-BR" sz="3200" dirty="0">
                <a:latin typeface="Bahnschrift Light"/>
              </a:rPr>
              <a:t>Manual GDF MROSC;</a:t>
            </a:r>
          </a:p>
          <a:p>
            <a:pPr marL="180000" indent="-342900" algn="just">
              <a:buFont typeface="Wingdings" panose="05000000000000000000" pitchFamily="2" charset="2"/>
              <a:buChar char="§"/>
            </a:pPr>
            <a:r>
              <a:rPr lang="pt-BR" sz="3200" dirty="0">
                <a:latin typeface="Bahnschrift Light"/>
              </a:rPr>
              <a:t>Inst. Jurídico / Plano de Trabalho;</a:t>
            </a:r>
          </a:p>
          <a:p>
            <a:pPr marL="180000" indent="-342900" algn="just">
              <a:buFont typeface="Wingdings" panose="05000000000000000000" pitchFamily="2" charset="2"/>
              <a:buChar char="§"/>
            </a:pPr>
            <a:r>
              <a:rPr lang="pt-BR" sz="3200" dirty="0">
                <a:latin typeface="Bahnschrift Light"/>
              </a:rPr>
              <a:t>Princípios da Administração Pública; e</a:t>
            </a:r>
          </a:p>
          <a:p>
            <a:pPr marL="180000" indent="-342900" algn="just">
              <a:buFont typeface="Wingdings" panose="05000000000000000000" pitchFamily="2" charset="2"/>
              <a:buChar char="§"/>
            </a:pPr>
            <a:r>
              <a:rPr lang="pt-BR" sz="3200" dirty="0">
                <a:latin typeface="Bahnschrift Light"/>
              </a:rPr>
              <a:t>Lei nº 9.096/95 e Res. TSE nº 23.604/19.</a:t>
            </a:r>
          </a:p>
          <a:p>
            <a:pPr marL="88560" indent="0" algn="just">
              <a:buNone/>
            </a:pPr>
            <a:endParaRPr lang="pt-BR" sz="3200" dirty="0">
              <a:latin typeface="Bahnschrift Light"/>
            </a:endParaRPr>
          </a:p>
          <a:p>
            <a:pPr marL="545760" indent="-457200" algn="just">
              <a:buFont typeface="Wingdings" panose="05000000000000000000" pitchFamily="2" charset="2"/>
              <a:buChar char="§"/>
            </a:pPr>
            <a:endParaRPr lang="pt-BR" sz="3200" dirty="0">
              <a:latin typeface="Bahnschrift Light"/>
            </a:endParaRPr>
          </a:p>
          <a:p>
            <a:pPr algn="just"/>
            <a:endParaRPr lang="pt-BR" sz="3200" dirty="0">
              <a:latin typeface="Bahnschrift Light"/>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20</a:t>
            </a:fld>
            <a:endParaRPr lang="pt-BR">
              <a:solidFill>
                <a:schemeClr val="tx2"/>
              </a:solidFill>
            </a:endParaRPr>
          </a:p>
        </p:txBody>
      </p:sp>
    </p:spTree>
    <p:extLst>
      <p:ext uri="{BB962C8B-B14F-4D97-AF65-F5344CB8AC3E}">
        <p14:creationId xmlns:p14="http://schemas.microsoft.com/office/powerpoint/2010/main" val="2091613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76169" y="605896"/>
            <a:ext cx="3681205" cy="5646208"/>
          </a:xfrm>
        </p:spPr>
        <p:txBody>
          <a:bodyPr anchor="ctr">
            <a:normAutofit/>
          </a:bodyPr>
          <a:lstStyle/>
          <a:p>
            <a:pPr lvl="1" algn="ctr"/>
            <a:r>
              <a:rPr lang="pt-BR" sz="2400" dirty="0">
                <a:solidFill>
                  <a:schemeClr val="bg1"/>
                </a:solidFill>
                <a:latin typeface="Bahnschrift Light"/>
              </a:rPr>
              <a:t>2) GESTÃO DE RECURSOS PÚBLICOS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286775" y="605896"/>
            <a:ext cx="7536418" cy="5107007"/>
          </a:xfrm>
        </p:spPr>
        <p:txBody>
          <a:bodyPr anchor="ctr">
            <a:normAutofit fontScale="62500" lnSpcReduction="20000"/>
          </a:bodyPr>
          <a:lstStyle/>
          <a:p>
            <a:pPr algn="just"/>
            <a:endParaRPr lang="pt-BR" sz="2400" dirty="0">
              <a:latin typeface="Bahnschrift Condensed" panose="020B0502040204020203" pitchFamily="34" charset="0"/>
            </a:endParaRPr>
          </a:p>
          <a:p>
            <a:pPr algn="just"/>
            <a:endParaRPr lang="pt-BR" sz="2400" dirty="0">
              <a:latin typeface="Bahnschrift Condensed" panose="020B0502040204020203" pitchFamily="34" charset="0"/>
            </a:endParaRPr>
          </a:p>
          <a:p>
            <a:pPr algn="just">
              <a:spcBef>
                <a:spcPts val="0"/>
              </a:spcBef>
              <a:spcAft>
                <a:spcPts val="0"/>
              </a:spcAft>
            </a:pPr>
            <a:r>
              <a:rPr lang="pt-BR" sz="5100" b="1" dirty="0">
                <a:latin typeface="Bahnschrift Condensed" panose="020B0502040204020203" pitchFamily="34" charset="0"/>
              </a:rPr>
              <a:t>Requisitos para celebração (Dec. GDF nº 37.843/16):</a:t>
            </a:r>
          </a:p>
          <a:p>
            <a:pPr algn="just">
              <a:spcBef>
                <a:spcPts val="0"/>
              </a:spcBef>
              <a:spcAft>
                <a:spcPts val="0"/>
              </a:spcAft>
            </a:pPr>
            <a:r>
              <a:rPr lang="pt-BR" sz="5100" b="1" dirty="0">
                <a:latin typeface="Bahnschrift Condensed" panose="020B0502040204020203" pitchFamily="34" charset="0"/>
              </a:rPr>
              <a:t> </a:t>
            </a:r>
          </a:p>
          <a:p>
            <a:pPr marL="180000" indent="0" algn="just">
              <a:buFont typeface="Wingdings" panose="05000000000000000000" pitchFamily="2" charset="2"/>
              <a:buChar char="§"/>
            </a:pPr>
            <a:r>
              <a:rPr lang="pt-BR" sz="5100" dirty="0">
                <a:latin typeface="Bahnschrift Condensed" panose="020B0502040204020203" pitchFamily="34" charset="0"/>
              </a:rPr>
              <a:t>Compatibilidade entre as finalidades sociais e o objeto da parceria. </a:t>
            </a:r>
          </a:p>
          <a:p>
            <a:pPr marL="180000" indent="0" algn="just">
              <a:buFont typeface="Wingdings" panose="05000000000000000000" pitchFamily="2" charset="2"/>
              <a:buChar char="§"/>
            </a:pPr>
            <a:endParaRPr lang="pt-BR" sz="5100" dirty="0">
              <a:latin typeface="Bahnschrift Condensed" panose="020B0502040204020203" pitchFamily="34" charset="0"/>
            </a:endParaRPr>
          </a:p>
          <a:p>
            <a:pPr marL="180000" indent="0" algn="just">
              <a:buFont typeface="Wingdings" panose="05000000000000000000" pitchFamily="2" charset="2"/>
              <a:buChar char="§"/>
            </a:pPr>
            <a:r>
              <a:rPr lang="pt-BR" sz="5100" dirty="0">
                <a:latin typeface="Bahnschrift Condensed" panose="020B0502040204020203" pitchFamily="34" charset="0"/>
              </a:rPr>
              <a:t>Capacidade técnica e operacional;</a:t>
            </a:r>
          </a:p>
          <a:p>
            <a:pPr marL="180000" indent="0" algn="just">
              <a:buFont typeface="Wingdings" panose="05000000000000000000" pitchFamily="2" charset="2"/>
              <a:buChar char="§"/>
            </a:pPr>
            <a:endParaRPr lang="pt-BR" sz="5100" dirty="0">
              <a:latin typeface="Bahnschrift Condensed" panose="020B0502040204020203" pitchFamily="34" charset="0"/>
            </a:endParaRPr>
          </a:p>
          <a:p>
            <a:pPr marL="180000" indent="0" algn="just">
              <a:buFont typeface="Wingdings" panose="05000000000000000000" pitchFamily="2" charset="2"/>
              <a:buChar char="§"/>
            </a:pPr>
            <a:r>
              <a:rPr lang="pt-BR" sz="5100" dirty="0">
                <a:latin typeface="Bahnschrift Condensed" panose="020B0502040204020203" pitchFamily="34" charset="0"/>
              </a:rPr>
              <a:t>Contabilidade de acordo c/ as Normas Brasileiras de Contabilidade; e</a:t>
            </a:r>
          </a:p>
          <a:p>
            <a:pPr marL="545760" indent="-457200" algn="just">
              <a:buFont typeface="Wingdings" panose="05000000000000000000" pitchFamily="2" charset="2"/>
              <a:buChar char="§"/>
            </a:pPr>
            <a:endParaRPr lang="pt-BR" sz="2800" dirty="0">
              <a:latin typeface="Bahnschrift Condensed" panose="020B0502040204020203" pitchFamily="34" charset="0"/>
            </a:endParaRP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21</a:t>
            </a:fld>
            <a:endParaRPr lang="pt-BR">
              <a:solidFill>
                <a:schemeClr val="tx2"/>
              </a:solidFill>
            </a:endParaRPr>
          </a:p>
        </p:txBody>
      </p:sp>
    </p:spTree>
    <p:extLst>
      <p:ext uri="{BB962C8B-B14F-4D97-AF65-F5344CB8AC3E}">
        <p14:creationId xmlns:p14="http://schemas.microsoft.com/office/powerpoint/2010/main" val="4089450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26504" y="605896"/>
            <a:ext cx="3548542" cy="5646208"/>
          </a:xfrm>
        </p:spPr>
        <p:txBody>
          <a:bodyPr anchor="ctr">
            <a:normAutofit/>
          </a:bodyPr>
          <a:lstStyle/>
          <a:p>
            <a:pPr lvl="1" algn="ctr"/>
            <a:r>
              <a:rPr lang="pt-BR" sz="2400" dirty="0">
                <a:solidFill>
                  <a:schemeClr val="bg1"/>
                </a:solidFill>
                <a:latin typeface="Bahnschrift Light"/>
              </a:rPr>
              <a:t>2) GESTÃO DE RECURSOS PÚBLICOS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469784"/>
            <a:ext cx="7377027" cy="5990002"/>
          </a:xfrm>
        </p:spPr>
        <p:txBody>
          <a:bodyPr anchor="ctr">
            <a:normAutofit fontScale="32500" lnSpcReduction="20000"/>
          </a:bodyPr>
          <a:lstStyle/>
          <a:p>
            <a:pPr algn="just"/>
            <a:endParaRPr lang="pt-BR" sz="2400" dirty="0">
              <a:latin typeface="Bahnschrift Condensed" panose="020B0502040204020203" pitchFamily="34" charset="0"/>
            </a:endParaRPr>
          </a:p>
          <a:p>
            <a:pPr marL="180000" indent="0" algn="just">
              <a:buNone/>
            </a:pPr>
            <a:endParaRPr lang="pt-BR" sz="9800" b="1" dirty="0">
              <a:latin typeface="Bahnschrift Light"/>
            </a:endParaRPr>
          </a:p>
          <a:p>
            <a:pPr marL="180000" indent="0" algn="just">
              <a:buNone/>
            </a:pPr>
            <a:r>
              <a:rPr lang="pt-BR" sz="9800" b="1" dirty="0">
                <a:latin typeface="Bahnschrift Light"/>
              </a:rPr>
              <a:t>Execução:</a:t>
            </a:r>
          </a:p>
          <a:p>
            <a:pPr marL="180000" indent="0" algn="just">
              <a:buNone/>
            </a:pPr>
            <a:endParaRPr lang="pt-BR" sz="9800" b="1" dirty="0">
              <a:latin typeface="Bahnschrift Light"/>
            </a:endParaRPr>
          </a:p>
          <a:p>
            <a:pPr marL="180000" indent="0" algn="just">
              <a:buFont typeface="Wingdings" panose="05000000000000000000" pitchFamily="2" charset="2"/>
              <a:buChar char="§"/>
            </a:pPr>
            <a:r>
              <a:rPr lang="pt-BR" sz="9800" dirty="0">
                <a:latin typeface="Bahnschrift Light"/>
              </a:rPr>
              <a:t>Conhecer as normas aplicáveis;</a:t>
            </a:r>
          </a:p>
          <a:p>
            <a:pPr marL="180000" indent="0" algn="just">
              <a:buFont typeface="Wingdings" panose="05000000000000000000" pitchFamily="2" charset="2"/>
              <a:buChar char="§"/>
            </a:pPr>
            <a:endParaRPr lang="pt-BR" sz="9800" dirty="0">
              <a:latin typeface="Bahnschrift Light"/>
            </a:endParaRPr>
          </a:p>
          <a:p>
            <a:pPr marL="180000" indent="0" algn="just">
              <a:buFont typeface="Wingdings" panose="05000000000000000000" pitchFamily="2" charset="2"/>
              <a:buChar char="§"/>
            </a:pPr>
            <a:r>
              <a:rPr lang="pt-BR" sz="9800" dirty="0">
                <a:latin typeface="Bahnschrift Light"/>
              </a:rPr>
              <a:t> Realizar pesquisa de preços;</a:t>
            </a:r>
          </a:p>
          <a:p>
            <a:pPr marL="180000" indent="0" algn="just">
              <a:buFont typeface="Wingdings" panose="05000000000000000000" pitchFamily="2" charset="2"/>
              <a:buChar char="§"/>
            </a:pPr>
            <a:endParaRPr lang="pt-BR" sz="9800" dirty="0">
              <a:latin typeface="Bahnschrift Light"/>
            </a:endParaRPr>
          </a:p>
          <a:p>
            <a:pPr marL="180000" indent="0" algn="just">
              <a:buFont typeface="Wingdings" panose="05000000000000000000" pitchFamily="2" charset="2"/>
              <a:buChar char="§"/>
            </a:pPr>
            <a:r>
              <a:rPr lang="pt-BR" sz="9800" dirty="0">
                <a:latin typeface="Bahnschrift Light"/>
              </a:rPr>
              <a:t>Diversidade da carteira de fornecedores;</a:t>
            </a:r>
          </a:p>
          <a:p>
            <a:pPr marL="180000" indent="0" algn="just">
              <a:buFont typeface="Wingdings" panose="05000000000000000000" pitchFamily="2" charset="2"/>
              <a:buChar char="§"/>
            </a:pPr>
            <a:endParaRPr lang="pt-BR" sz="9800" dirty="0">
              <a:latin typeface="Bahnschrift Light"/>
            </a:endParaRPr>
          </a:p>
          <a:p>
            <a:pPr marL="180000" indent="0" algn="just">
              <a:buFont typeface="Wingdings" panose="05000000000000000000" pitchFamily="2" charset="2"/>
              <a:buChar char="§"/>
            </a:pPr>
            <a:r>
              <a:rPr lang="pt-BR" sz="9800" dirty="0">
                <a:latin typeface="Bahnschrift Light"/>
              </a:rPr>
              <a:t>Adequação da documentação hábil probante;</a:t>
            </a:r>
          </a:p>
          <a:p>
            <a:pPr marL="180000" indent="0" algn="just">
              <a:buFont typeface="Wingdings" panose="05000000000000000000" pitchFamily="2" charset="2"/>
              <a:buChar char="§"/>
            </a:pPr>
            <a:endParaRPr lang="pt-BR" sz="9800" dirty="0">
              <a:latin typeface="Bahnschrift Light"/>
            </a:endParaRPr>
          </a:p>
          <a:p>
            <a:pPr marL="0" lvl="1" indent="0" algn="just">
              <a:buNone/>
            </a:pPr>
            <a:endParaRPr lang="pt-BR" sz="9800" dirty="0">
              <a:latin typeface="Bahnschrift Light"/>
            </a:endParaRPr>
          </a:p>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marL="0" indent="0" algn="just">
              <a:buNone/>
            </a:pP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22</a:t>
            </a:fld>
            <a:endParaRPr lang="pt-BR">
              <a:solidFill>
                <a:schemeClr val="tx2"/>
              </a:solidFill>
            </a:endParaRPr>
          </a:p>
        </p:txBody>
      </p:sp>
    </p:spTree>
    <p:extLst>
      <p:ext uri="{BB962C8B-B14F-4D97-AF65-F5344CB8AC3E}">
        <p14:creationId xmlns:p14="http://schemas.microsoft.com/office/powerpoint/2010/main" val="823097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68448" y="605896"/>
            <a:ext cx="3132197" cy="5646208"/>
          </a:xfrm>
        </p:spPr>
        <p:txBody>
          <a:bodyPr anchor="ctr">
            <a:normAutofit/>
          </a:bodyPr>
          <a:lstStyle/>
          <a:p>
            <a:pPr lvl="1" algn="ctr"/>
            <a:r>
              <a:rPr lang="pt-BR" sz="2400" dirty="0">
                <a:solidFill>
                  <a:schemeClr val="bg1"/>
                </a:solidFill>
                <a:latin typeface="Bahnschrift Light"/>
              </a:rPr>
              <a:t>2) GESTÃO DE RECURSOS PÚBLICOS</a:t>
            </a:r>
            <a:endParaRPr lang="pt-BR" sz="2400" dirty="0">
              <a:solidFill>
                <a:schemeClr val="bg1"/>
              </a:solidFill>
              <a:latin typeface="Bahnschrift Condensed" panose="020B0502040204020203" pitchFamily="34" charset="0"/>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26504"/>
            <a:ext cx="7377027" cy="6233282"/>
          </a:xfrm>
        </p:spPr>
        <p:txBody>
          <a:bodyPr anchor="ctr">
            <a:noAutofit/>
          </a:bodyPr>
          <a:lstStyle/>
          <a:p>
            <a:pPr algn="just"/>
            <a:endParaRPr lang="pt-BR" sz="3200" dirty="0">
              <a:latin typeface="Bahnschrift Light"/>
            </a:endParaRPr>
          </a:p>
          <a:p>
            <a:pPr algn="just"/>
            <a:endParaRPr lang="pt-BR" sz="3200" dirty="0">
              <a:latin typeface="Bahnschrift Light"/>
            </a:endParaRPr>
          </a:p>
          <a:p>
            <a:pPr algn="just"/>
            <a:endParaRPr lang="pt-BR" sz="3200" dirty="0">
              <a:latin typeface="Bahnschrift Light"/>
            </a:endParaRPr>
          </a:p>
          <a:p>
            <a:pPr algn="just"/>
            <a:endParaRPr lang="pt-BR" sz="3200" dirty="0">
              <a:latin typeface="Bahnschrift Light"/>
            </a:endParaRPr>
          </a:p>
          <a:p>
            <a:pPr lvl="1" algn="just">
              <a:buFont typeface="Wingdings" panose="05000000000000000000" pitchFamily="2" charset="2"/>
              <a:buChar char="§"/>
            </a:pPr>
            <a:r>
              <a:rPr lang="pt-BR" sz="3200" dirty="0">
                <a:latin typeface="Bahnschrift Light"/>
              </a:rPr>
              <a:t>Pagamentos preferencialmente por TEV;</a:t>
            </a:r>
          </a:p>
          <a:p>
            <a:pPr marL="180000" indent="0" algn="just">
              <a:buFont typeface="Wingdings" panose="05000000000000000000" pitchFamily="2" charset="2"/>
              <a:buChar char="§"/>
            </a:pPr>
            <a:r>
              <a:rPr lang="pt-BR" sz="3200" dirty="0">
                <a:latin typeface="Bahnschrift Light"/>
              </a:rPr>
              <a:t>Contratação integral dos profissionais previstos no Plano de Trabalho (CLT ou MEI);</a:t>
            </a:r>
          </a:p>
          <a:p>
            <a:pPr marL="180000" indent="0" algn="just">
              <a:buFont typeface="Wingdings" panose="05000000000000000000" pitchFamily="2" charset="2"/>
              <a:buChar char="§"/>
            </a:pPr>
            <a:r>
              <a:rPr lang="pt-BR" sz="3200" dirty="0">
                <a:latin typeface="Bahnschrift Light"/>
              </a:rPr>
              <a:t>Vedação de contratação de parentes/cônjuge, bem como contratação de fornecedores ou prestadores de serviços cujos sócios integrem Diretoria ou CF;</a:t>
            </a:r>
          </a:p>
          <a:p>
            <a:pPr marL="180000" indent="0" algn="just">
              <a:buFont typeface="Wingdings" panose="05000000000000000000" pitchFamily="2" charset="2"/>
              <a:buChar char="§"/>
            </a:pPr>
            <a:r>
              <a:rPr lang="pt-BR" sz="3200" dirty="0">
                <a:latin typeface="Bahnschrift Light"/>
              </a:rPr>
              <a:t>Vedação de pagamento de despesas anteriores à vigência;</a:t>
            </a:r>
          </a:p>
          <a:p>
            <a:pPr marL="180000" indent="0" algn="just">
              <a:buFont typeface="Wingdings" panose="05000000000000000000" pitchFamily="2" charset="2"/>
              <a:buChar char="§"/>
            </a:pPr>
            <a:endParaRPr lang="pt-BR" sz="3200" dirty="0">
              <a:latin typeface="Bahnschrift Light"/>
            </a:endParaRPr>
          </a:p>
          <a:p>
            <a:pPr marL="751500" indent="-571500" algn="just">
              <a:buFont typeface="Wingdings" panose="05000000000000000000" pitchFamily="2" charset="2"/>
              <a:buChar char="§"/>
            </a:pPr>
            <a:endParaRPr lang="pt-BR" sz="3200" dirty="0">
              <a:latin typeface="Bahnschrift Light"/>
            </a:endParaRPr>
          </a:p>
          <a:p>
            <a:pPr algn="just"/>
            <a:endParaRPr lang="pt-BR" sz="3200" dirty="0">
              <a:latin typeface="Bahnschrift Light"/>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23</a:t>
            </a:fld>
            <a:endParaRPr lang="pt-BR">
              <a:solidFill>
                <a:schemeClr val="tx2"/>
              </a:solidFill>
            </a:endParaRPr>
          </a:p>
        </p:txBody>
      </p:sp>
    </p:spTree>
    <p:extLst>
      <p:ext uri="{BB962C8B-B14F-4D97-AF65-F5344CB8AC3E}">
        <p14:creationId xmlns:p14="http://schemas.microsoft.com/office/powerpoint/2010/main" val="552696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76837" y="605896"/>
            <a:ext cx="3540153" cy="5646208"/>
          </a:xfrm>
        </p:spPr>
        <p:txBody>
          <a:bodyPr anchor="ctr">
            <a:normAutofit/>
          </a:bodyPr>
          <a:lstStyle/>
          <a:p>
            <a:pPr lvl="1" algn="ctr"/>
            <a:r>
              <a:rPr lang="pt-BR" sz="2400" dirty="0">
                <a:solidFill>
                  <a:schemeClr val="bg1"/>
                </a:solidFill>
                <a:latin typeface="Bahnschrift Light"/>
              </a:rPr>
              <a:t>2) GESTÃO DE RECURSOS PÚBLICOS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18114"/>
            <a:ext cx="7377027" cy="6241671"/>
          </a:xfrm>
        </p:spPr>
        <p:txBody>
          <a:bodyPr anchor="ctr">
            <a:normAutofit fontScale="32500" lnSpcReduction="20000"/>
          </a:bodyPr>
          <a:lstStyle/>
          <a:p>
            <a:pPr algn="just"/>
            <a:endParaRPr lang="pt-BR" sz="2400" dirty="0">
              <a:latin typeface="Bahnschrift Condensed" panose="020B0502040204020203" pitchFamily="34" charset="0"/>
            </a:endParaRPr>
          </a:p>
          <a:p>
            <a:pPr algn="just"/>
            <a:endParaRPr lang="pt-BR" sz="2400" dirty="0">
              <a:latin typeface="Bahnschrift Condensed" panose="020B0502040204020203" pitchFamily="34" charset="0"/>
            </a:endParaRPr>
          </a:p>
          <a:p>
            <a:pPr algn="just"/>
            <a:endParaRPr lang="pt-BR" sz="2400" dirty="0">
              <a:latin typeface="Bahnschrift Condensed" panose="020B0502040204020203" pitchFamily="34" charset="0"/>
            </a:endParaRPr>
          </a:p>
          <a:p>
            <a:pPr algn="just"/>
            <a:endParaRPr lang="pt-BR" sz="2400" dirty="0">
              <a:latin typeface="Bahnschrift Condensed" panose="020B0502040204020203" pitchFamily="34" charset="0"/>
            </a:endParaRPr>
          </a:p>
          <a:p>
            <a:pPr marL="180000" indent="0" algn="just">
              <a:buFont typeface="Wingdings" panose="05000000000000000000" pitchFamily="2" charset="2"/>
              <a:buChar char="§"/>
            </a:pPr>
            <a:r>
              <a:rPr lang="pt-BR" sz="9800" dirty="0">
                <a:latin typeface="Bahnschrift Light"/>
              </a:rPr>
              <a:t>Rescisão trabalhista proporcional; </a:t>
            </a:r>
          </a:p>
          <a:p>
            <a:pPr marL="180000" indent="0" algn="just">
              <a:buFont typeface="Wingdings" panose="05000000000000000000" pitchFamily="2" charset="2"/>
              <a:buChar char="§"/>
            </a:pPr>
            <a:endParaRPr lang="pt-BR" sz="9800" dirty="0">
              <a:latin typeface="Bahnschrift Light"/>
            </a:endParaRPr>
          </a:p>
          <a:p>
            <a:pPr marL="180000" indent="0" algn="just">
              <a:buFont typeface="Wingdings" panose="05000000000000000000" pitchFamily="2" charset="2"/>
              <a:buChar char="§"/>
            </a:pPr>
            <a:r>
              <a:rPr lang="pt-BR" sz="9800" dirty="0">
                <a:latin typeface="Bahnschrift Light"/>
              </a:rPr>
              <a:t>Retenção tributária nos pagamentos de aluguel a PF / RPA; </a:t>
            </a:r>
          </a:p>
          <a:p>
            <a:pPr marL="180000" indent="0" algn="just">
              <a:buFont typeface="Wingdings" panose="05000000000000000000" pitchFamily="2" charset="2"/>
              <a:buChar char="§"/>
            </a:pPr>
            <a:endParaRPr lang="pt-BR" sz="9800" dirty="0">
              <a:latin typeface="Bahnschrift Light"/>
            </a:endParaRPr>
          </a:p>
          <a:p>
            <a:pPr marL="180000" indent="0" algn="just">
              <a:buFont typeface="Wingdings" panose="05000000000000000000" pitchFamily="2" charset="2"/>
              <a:buChar char="§"/>
            </a:pPr>
            <a:r>
              <a:rPr lang="pt-BR" sz="9800" dirty="0">
                <a:latin typeface="Bahnschrift Light"/>
              </a:rPr>
              <a:t>Reembolso*** (atrasos) com autorização do Concedente;</a:t>
            </a:r>
          </a:p>
          <a:p>
            <a:pPr marL="180000" indent="0" algn="just">
              <a:buFont typeface="Wingdings" panose="05000000000000000000" pitchFamily="2" charset="2"/>
              <a:buChar char="§"/>
            </a:pPr>
            <a:endParaRPr lang="pt-BR" sz="9800" dirty="0">
              <a:latin typeface="Bahnschrift Light"/>
            </a:endParaRPr>
          </a:p>
          <a:p>
            <a:pPr marL="180000" indent="0" algn="just">
              <a:buFont typeface="Wingdings" panose="05000000000000000000" pitchFamily="2" charset="2"/>
              <a:buChar char="§"/>
            </a:pPr>
            <a:r>
              <a:rPr lang="pt-BR" sz="9800" dirty="0">
                <a:latin typeface="Bahnschrift Light"/>
              </a:rPr>
              <a:t> Remanejamento de despesa, conforme limites e procedimentos estabelecidos nos normativos setoriais;</a:t>
            </a:r>
          </a:p>
          <a:p>
            <a:pPr marL="180000" indent="0" algn="just">
              <a:buFont typeface="Wingdings" panose="05000000000000000000" pitchFamily="2" charset="2"/>
              <a:buChar char="§"/>
            </a:pPr>
            <a:endParaRPr lang="pt-BR" sz="4600" b="1" dirty="0">
              <a:latin typeface="Bahnschrift Condensed" panose="020B0502040204020203" pitchFamily="34" charset="0"/>
            </a:endParaRPr>
          </a:p>
          <a:p>
            <a:pPr marL="180000" lvl="1" indent="-342900" algn="just">
              <a:buFont typeface="Wingdings" panose="05000000000000000000" pitchFamily="2" charset="2"/>
              <a:buChar char="§"/>
            </a:pPr>
            <a:endParaRPr lang="pt-BR" sz="2200" dirty="0">
              <a:latin typeface="Bahnschrift Condensed" panose="020B0502040204020203" pitchFamily="34" charset="0"/>
            </a:endParaRP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24</a:t>
            </a:fld>
            <a:endParaRPr lang="pt-BR">
              <a:solidFill>
                <a:schemeClr val="tx2"/>
              </a:solidFill>
            </a:endParaRPr>
          </a:p>
        </p:txBody>
      </p:sp>
    </p:spTree>
    <p:extLst>
      <p:ext uri="{BB962C8B-B14F-4D97-AF65-F5344CB8AC3E}">
        <p14:creationId xmlns:p14="http://schemas.microsoft.com/office/powerpoint/2010/main" val="1890120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031837" cy="5646208"/>
          </a:xfrm>
        </p:spPr>
        <p:txBody>
          <a:bodyPr anchor="ctr">
            <a:normAutofit/>
          </a:bodyPr>
          <a:lstStyle/>
          <a:p>
            <a:pPr lvl="1" algn="ctr"/>
            <a:r>
              <a:rPr lang="pt-BR" sz="2400" dirty="0">
                <a:solidFill>
                  <a:schemeClr val="bg1"/>
                </a:solidFill>
                <a:latin typeface="Bahnschrift Light"/>
              </a:rPr>
              <a:t>2) GESTÃO DE RECURSOS PÚBLICOS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85227"/>
            <a:ext cx="7377027" cy="6241408"/>
          </a:xfrm>
        </p:spPr>
        <p:txBody>
          <a:bodyPr anchor="ctr">
            <a:normAutofit fontScale="47500" lnSpcReduction="20000"/>
          </a:bodyPr>
          <a:lstStyle/>
          <a:p>
            <a:pPr algn="just"/>
            <a:endParaRPr lang="pt-BR" sz="2400" dirty="0">
              <a:latin typeface="Bahnschrift Condensed" panose="020B0502040204020203" pitchFamily="34" charset="0"/>
            </a:endParaRPr>
          </a:p>
          <a:p>
            <a:pPr algn="just"/>
            <a:endParaRPr lang="pt-BR" sz="2400" dirty="0">
              <a:latin typeface="Bahnschrift Condensed" panose="020B0502040204020203" pitchFamily="34" charset="0"/>
            </a:endParaRPr>
          </a:p>
          <a:p>
            <a:pPr marL="180000" indent="0" algn="just">
              <a:buFont typeface="Wingdings" panose="05000000000000000000" pitchFamily="2" charset="2"/>
              <a:buChar char="§"/>
            </a:pPr>
            <a:r>
              <a:rPr lang="pt-BR" sz="6700" dirty="0">
                <a:latin typeface="Bahnschrift Light"/>
              </a:rPr>
              <a:t>Rendimentos financeiros devem aplicados no objeto da parceria;</a:t>
            </a:r>
          </a:p>
          <a:p>
            <a:pPr marL="180000" indent="0" algn="just">
              <a:buFont typeface="Wingdings" panose="05000000000000000000" pitchFamily="2" charset="2"/>
              <a:buChar char="§"/>
            </a:pPr>
            <a:endParaRPr lang="pt-BR" sz="6700" dirty="0">
              <a:latin typeface="Bahnschrift Light"/>
            </a:endParaRPr>
          </a:p>
          <a:p>
            <a:pPr marL="180000" indent="0" algn="just">
              <a:buFont typeface="Wingdings" panose="05000000000000000000" pitchFamily="2" charset="2"/>
              <a:buChar char="§"/>
            </a:pPr>
            <a:r>
              <a:rPr lang="pt-BR" sz="6700" dirty="0">
                <a:latin typeface="Bahnschrift Light"/>
              </a:rPr>
              <a:t>Devolução de saldo financeiro ao Concedente (em </a:t>
            </a:r>
            <a:r>
              <a:rPr lang="pt-BR" sz="6700" b="1" dirty="0">
                <a:latin typeface="Bahnschrift Light"/>
              </a:rPr>
              <a:t>30 dias);</a:t>
            </a:r>
          </a:p>
          <a:p>
            <a:pPr marL="180000" indent="0" algn="just">
              <a:buFont typeface="Wingdings" panose="05000000000000000000" pitchFamily="2" charset="2"/>
              <a:buChar char="§"/>
            </a:pPr>
            <a:endParaRPr lang="pt-BR" sz="6700" b="1" dirty="0">
              <a:latin typeface="Bahnschrift Light"/>
            </a:endParaRPr>
          </a:p>
          <a:p>
            <a:pPr marL="180000" indent="0" algn="just">
              <a:buFont typeface="Wingdings" panose="05000000000000000000" pitchFamily="2" charset="2"/>
              <a:buChar char="§"/>
            </a:pPr>
            <a:r>
              <a:rPr lang="pt-BR" sz="6700" dirty="0">
                <a:latin typeface="Bahnschrift Light"/>
              </a:rPr>
              <a:t>Relação Nominativa de Pagamentos (RNP) e Demonstração da Execução das Receitas e Despesas (DERD) – estrutura e conteúdo que garantam a transparência e o controle; </a:t>
            </a:r>
          </a:p>
          <a:p>
            <a:pPr marL="180000" indent="0" algn="just">
              <a:buFont typeface="Wingdings" panose="05000000000000000000" pitchFamily="2" charset="2"/>
              <a:buChar char="§"/>
            </a:pPr>
            <a:endParaRPr lang="pt-BR" sz="6700" dirty="0">
              <a:latin typeface="Bahnschrift Light"/>
            </a:endParaRPr>
          </a:p>
          <a:p>
            <a:pPr marL="180000" indent="0" algn="just">
              <a:buFont typeface="Wingdings" panose="05000000000000000000" pitchFamily="2" charset="2"/>
              <a:buChar char="§"/>
            </a:pPr>
            <a:r>
              <a:rPr lang="pt-BR" sz="6700" dirty="0">
                <a:latin typeface="Bahnschrift Light"/>
              </a:rPr>
              <a:t>***Controle de abastecimento e manutenção veicular.</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25</a:t>
            </a:fld>
            <a:endParaRPr lang="pt-BR">
              <a:solidFill>
                <a:schemeClr val="tx2"/>
              </a:solidFill>
            </a:endParaRPr>
          </a:p>
        </p:txBody>
      </p:sp>
    </p:spTree>
    <p:extLst>
      <p:ext uri="{BB962C8B-B14F-4D97-AF65-F5344CB8AC3E}">
        <p14:creationId xmlns:p14="http://schemas.microsoft.com/office/powerpoint/2010/main" val="4125790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93615" y="605896"/>
            <a:ext cx="3383333" cy="5646208"/>
          </a:xfrm>
        </p:spPr>
        <p:txBody>
          <a:bodyPr anchor="ctr">
            <a:normAutofit/>
          </a:bodyPr>
          <a:lstStyle/>
          <a:p>
            <a:pPr lvl="1" algn="ctr"/>
            <a:r>
              <a:rPr lang="pt-BR" sz="2400" dirty="0">
                <a:solidFill>
                  <a:schemeClr val="bg1"/>
                </a:solidFill>
                <a:latin typeface="Bahnschrift Condensed" panose="020B0502040204020203" pitchFamily="34" charset="0"/>
              </a:rPr>
              <a:t>3) GESTÃO CONTÁBIL</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53337" y="209726"/>
            <a:ext cx="7651310" cy="6250060"/>
          </a:xfrm>
        </p:spPr>
        <p:txBody>
          <a:bodyPr anchor="ctr">
            <a:normAutofit/>
          </a:bodyPr>
          <a:lstStyle/>
          <a:p>
            <a:pPr algn="just">
              <a:buFont typeface="Wingdings" panose="05000000000000000000" pitchFamily="2" charset="2"/>
              <a:buChar char="§"/>
            </a:pPr>
            <a:r>
              <a:rPr lang="pt-BR" sz="3200" dirty="0">
                <a:latin typeface="Bahnschrift Light"/>
              </a:rPr>
              <a:t>Balanço Patrimonial (BP);</a:t>
            </a:r>
          </a:p>
          <a:p>
            <a:pPr algn="just">
              <a:buFont typeface="Wingdings" panose="05000000000000000000" pitchFamily="2" charset="2"/>
              <a:buChar char="§"/>
            </a:pPr>
            <a:r>
              <a:rPr lang="pt-BR" sz="3200" dirty="0">
                <a:latin typeface="Bahnschrift Light"/>
              </a:rPr>
              <a:t>Demonstração do Resultado do Período (DRP);</a:t>
            </a:r>
          </a:p>
          <a:p>
            <a:pPr algn="just">
              <a:buFont typeface="Wingdings" panose="05000000000000000000" pitchFamily="2" charset="2"/>
              <a:buChar char="§"/>
            </a:pPr>
            <a:r>
              <a:rPr lang="pt-BR" sz="3200" dirty="0">
                <a:latin typeface="Bahnschrift Light"/>
              </a:rPr>
              <a:t>Demonstração do Fluxo de Caixa (DFC);</a:t>
            </a:r>
          </a:p>
          <a:p>
            <a:pPr algn="just">
              <a:buFont typeface="Wingdings" panose="05000000000000000000" pitchFamily="2" charset="2"/>
              <a:buChar char="§"/>
            </a:pPr>
            <a:r>
              <a:rPr lang="pt-BR" sz="3200" dirty="0">
                <a:latin typeface="Bahnschrift Light"/>
              </a:rPr>
              <a:t>Demonstração da Mutação do Patrimônio Líquido (DMPL);</a:t>
            </a:r>
          </a:p>
          <a:p>
            <a:pPr algn="just">
              <a:buFont typeface="Wingdings" panose="05000000000000000000" pitchFamily="2" charset="2"/>
              <a:buChar char="§"/>
            </a:pPr>
            <a:r>
              <a:rPr lang="pt-BR" sz="3200" dirty="0">
                <a:latin typeface="Bahnschrift Light"/>
              </a:rPr>
              <a:t>Balancete Analítico de encerramento;</a:t>
            </a:r>
          </a:p>
          <a:p>
            <a:pPr algn="just">
              <a:buFont typeface="Wingdings" panose="05000000000000000000" pitchFamily="2" charset="2"/>
              <a:buChar char="§"/>
            </a:pPr>
            <a:r>
              <a:rPr lang="pt-BR" sz="3200" dirty="0">
                <a:latin typeface="Bahnschrift Light"/>
              </a:rPr>
              <a:t>Notas Explicativas (NE); e</a:t>
            </a:r>
          </a:p>
          <a:p>
            <a:pPr algn="just">
              <a:buFont typeface="Wingdings" panose="05000000000000000000" pitchFamily="2" charset="2"/>
              <a:buChar char="§"/>
            </a:pPr>
            <a:r>
              <a:rPr lang="pt-BR" sz="3200" dirty="0">
                <a:latin typeface="Bahnschrift Light"/>
              </a:rPr>
              <a:t>Livros Diário e Razão.</a:t>
            </a:r>
          </a:p>
          <a:p>
            <a:pPr marL="0" indent="0" algn="just">
              <a:buNone/>
            </a:pPr>
            <a:endParaRPr lang="pt-BR" sz="2800" dirty="0">
              <a:solidFill>
                <a:schemeClr val="tx1"/>
              </a:solidFill>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26</a:t>
            </a:fld>
            <a:endParaRPr lang="pt-BR">
              <a:solidFill>
                <a:schemeClr val="tx2"/>
              </a:solidFill>
            </a:endParaRPr>
          </a:p>
        </p:txBody>
      </p:sp>
    </p:spTree>
    <p:extLst>
      <p:ext uri="{BB962C8B-B14F-4D97-AF65-F5344CB8AC3E}">
        <p14:creationId xmlns:p14="http://schemas.microsoft.com/office/powerpoint/2010/main" val="1455783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34892" y="605896"/>
            <a:ext cx="3615655" cy="5646208"/>
          </a:xfrm>
        </p:spPr>
        <p:txBody>
          <a:bodyPr anchor="ctr">
            <a:normAutofit/>
          </a:bodyPr>
          <a:lstStyle/>
          <a:p>
            <a:pPr lvl="1" algn="ctr"/>
            <a:r>
              <a:rPr lang="pt-BR" sz="2400" dirty="0">
                <a:solidFill>
                  <a:schemeClr val="bg1"/>
                </a:solidFill>
                <a:latin typeface="Bahnschrift Light" panose="020B0502040204020203"/>
              </a:rPr>
              <a:t>3) GESTÃO CONTÁBIL : PARÂMETROS NORMATIVOS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605896"/>
            <a:ext cx="7377027" cy="5853889"/>
          </a:xfrm>
        </p:spPr>
        <p:txBody>
          <a:bodyPr anchor="ctr">
            <a:normAutofit/>
          </a:bodyPr>
          <a:lstStyle/>
          <a:p>
            <a:pPr algn="just">
              <a:buFont typeface="Wingdings" panose="05000000000000000000" pitchFamily="2" charset="2"/>
              <a:buChar char="§"/>
            </a:pPr>
            <a:r>
              <a:rPr lang="pt-BR" sz="3200" dirty="0">
                <a:latin typeface="Bahnschrift Light"/>
              </a:rPr>
              <a:t>Princípios de Contabilidade;</a:t>
            </a:r>
          </a:p>
          <a:p>
            <a:pPr algn="just">
              <a:buFont typeface="Wingdings" panose="05000000000000000000" pitchFamily="2" charset="2"/>
              <a:buChar char="§"/>
            </a:pPr>
            <a:r>
              <a:rPr lang="pt-BR" sz="3200" dirty="0">
                <a:latin typeface="Bahnschrift Light"/>
              </a:rPr>
              <a:t>Interpretação Técnica Geral – ITG 2002;</a:t>
            </a:r>
          </a:p>
          <a:p>
            <a:pPr algn="just">
              <a:buFont typeface="Wingdings" panose="05000000000000000000" pitchFamily="2" charset="2"/>
              <a:buChar char="§"/>
            </a:pPr>
            <a:r>
              <a:rPr lang="pt-BR" sz="3200" dirty="0">
                <a:latin typeface="Bahnschrift Light"/>
              </a:rPr>
              <a:t> Norma Brasileira de Contabilidade Técnica Geral – NBC TG 1000 (PME);</a:t>
            </a:r>
          </a:p>
          <a:p>
            <a:pPr algn="just">
              <a:buFont typeface="Wingdings" panose="05000000000000000000" pitchFamily="2" charset="2"/>
              <a:buChar char="§"/>
            </a:pPr>
            <a:r>
              <a:rPr lang="pt-BR" sz="3200" dirty="0">
                <a:latin typeface="Bahnschrift Light"/>
              </a:rPr>
              <a:t>Normas completas (IFRS);</a:t>
            </a:r>
          </a:p>
          <a:p>
            <a:pPr algn="just">
              <a:buFont typeface="Wingdings" panose="05000000000000000000" pitchFamily="2" charset="2"/>
              <a:buChar char="§"/>
            </a:pPr>
            <a:r>
              <a:rPr lang="pt-BR" sz="3200" dirty="0">
                <a:latin typeface="Bahnschrift Light"/>
              </a:rPr>
              <a:t>NBC TG 07; e</a:t>
            </a:r>
          </a:p>
          <a:p>
            <a:pPr algn="just">
              <a:buFont typeface="Wingdings" panose="05000000000000000000" pitchFamily="2" charset="2"/>
              <a:buChar char="§"/>
            </a:pPr>
            <a:r>
              <a:rPr lang="pt-BR" sz="3200" dirty="0">
                <a:latin typeface="Bahnschrift Light"/>
              </a:rPr>
              <a:t>ITG 2000.</a:t>
            </a: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27</a:t>
            </a:fld>
            <a:endParaRPr lang="pt-BR">
              <a:solidFill>
                <a:schemeClr val="tx2"/>
              </a:solidFill>
            </a:endParaRPr>
          </a:p>
        </p:txBody>
      </p:sp>
    </p:spTree>
    <p:extLst>
      <p:ext uri="{BB962C8B-B14F-4D97-AF65-F5344CB8AC3E}">
        <p14:creationId xmlns:p14="http://schemas.microsoft.com/office/powerpoint/2010/main" val="3918828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00669" y="605896"/>
            <a:ext cx="3783434"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26504"/>
            <a:ext cx="7377027" cy="6325298"/>
          </a:xfrm>
        </p:spPr>
        <p:txBody>
          <a:bodyPr anchor="ctr">
            <a:normAutofit/>
          </a:bodyPr>
          <a:lstStyle/>
          <a:p>
            <a:pPr algn="just">
              <a:buFont typeface="Wingdings" panose="05000000000000000000" pitchFamily="2" charset="2"/>
              <a:buChar char="§"/>
            </a:pPr>
            <a:r>
              <a:rPr lang="pt-BR" sz="3200" dirty="0">
                <a:latin typeface="Bahnschrift Light"/>
              </a:rPr>
              <a:t> Plano de Contas Contábeis:</a:t>
            </a:r>
          </a:p>
          <a:p>
            <a:pPr algn="just">
              <a:buFont typeface="Wingdings" panose="05000000000000000000" pitchFamily="2" charset="2"/>
              <a:buChar char="§"/>
            </a:pPr>
            <a:r>
              <a:rPr lang="pt-BR" sz="2600" dirty="0">
                <a:solidFill>
                  <a:srgbClr val="0070C0"/>
                </a:solidFill>
                <a:latin typeface="Bahnschrift Light"/>
              </a:rPr>
              <a:t>“</a:t>
            </a:r>
            <a:r>
              <a:rPr lang="pt-BR" sz="2600" i="1" dirty="0">
                <a:solidFill>
                  <a:srgbClr val="0070C0"/>
                </a:solidFill>
                <a:latin typeface="Bahnschrift Light"/>
              </a:rPr>
              <a:t>é um conjunto de contas que representam os eventos e movimentações econômicas e financeiras que acontecerão em razão das atividades e operações de uma entidade”.</a:t>
            </a:r>
          </a:p>
          <a:p>
            <a:pPr lvl="2" algn="just">
              <a:buFont typeface="Arial" panose="020B0604020202020204" pitchFamily="34" charset="0"/>
              <a:buChar char="•"/>
            </a:pPr>
            <a:r>
              <a:rPr lang="pt-BR" sz="3200" dirty="0">
                <a:latin typeface="Bahnschrift Light"/>
              </a:rPr>
              <a:t>Não detalhamento das contas contábeis </a:t>
            </a:r>
            <a:r>
              <a:rPr lang="pt-BR" sz="2000" dirty="0">
                <a:latin typeface="Bahnschrift Light"/>
              </a:rPr>
              <a:t>(planos muito sintéticos);</a:t>
            </a:r>
          </a:p>
          <a:p>
            <a:pPr lvl="2" algn="just">
              <a:buFont typeface="Arial" panose="020B0604020202020204" pitchFamily="34" charset="0"/>
              <a:buChar char="•"/>
            </a:pPr>
            <a:r>
              <a:rPr lang="pt-BR" sz="3200" dirty="0">
                <a:latin typeface="Bahnschrift Light"/>
              </a:rPr>
              <a:t> Não segregação das contas de receitas e despesas de parcerias; e</a:t>
            </a:r>
          </a:p>
          <a:p>
            <a:pPr lvl="2" algn="just">
              <a:buFont typeface="Arial" panose="020B0604020202020204" pitchFamily="34" charset="0"/>
              <a:buChar char="•"/>
            </a:pPr>
            <a:r>
              <a:rPr lang="pt-BR" sz="3200" dirty="0">
                <a:latin typeface="Bahnschrift Light"/>
              </a:rPr>
              <a:t>Divergência de nomenclatura, valores e grupamento de contas, considerando o BP, DRP e BA.</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28</a:t>
            </a:fld>
            <a:endParaRPr lang="pt-BR">
              <a:solidFill>
                <a:schemeClr val="tx2"/>
              </a:solidFill>
            </a:endParaRPr>
          </a:p>
        </p:txBody>
      </p:sp>
    </p:spTree>
    <p:extLst>
      <p:ext uri="{BB962C8B-B14F-4D97-AF65-F5344CB8AC3E}">
        <p14:creationId xmlns:p14="http://schemas.microsoft.com/office/powerpoint/2010/main" val="393311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down)">
                                      <p:cBhvr>
                                        <p:cTn id="7" dur="580">
                                          <p:stCondLst>
                                            <p:cond delay="0"/>
                                          </p:stCondLst>
                                        </p:cTn>
                                        <p:tgtEl>
                                          <p:spTgt spid="8">
                                            <p:txEl>
                                              <p:pRg st="1" end="1"/>
                                            </p:txEl>
                                          </p:spTgt>
                                        </p:tgtEl>
                                      </p:cBhvr>
                                    </p:animEffect>
                                    <p:anim calcmode="lin" valueType="num">
                                      <p:cBhvr>
                                        <p:cTn id="8"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1" end="1"/>
                                            </p:txEl>
                                          </p:spTgt>
                                        </p:tgtEl>
                                      </p:cBhvr>
                                      <p:to x="100000" y="60000"/>
                                    </p:animScale>
                                    <p:animScale>
                                      <p:cBhvr>
                                        <p:cTn id="14" dur="166" decel="50000">
                                          <p:stCondLst>
                                            <p:cond delay="676"/>
                                          </p:stCondLst>
                                        </p:cTn>
                                        <p:tgtEl>
                                          <p:spTgt spid="8">
                                            <p:txEl>
                                              <p:pRg st="1" end="1"/>
                                            </p:txEl>
                                          </p:spTgt>
                                        </p:tgtEl>
                                      </p:cBhvr>
                                      <p:to x="100000" y="100000"/>
                                    </p:animScale>
                                    <p:animScale>
                                      <p:cBhvr>
                                        <p:cTn id="15" dur="26">
                                          <p:stCondLst>
                                            <p:cond delay="1312"/>
                                          </p:stCondLst>
                                        </p:cTn>
                                        <p:tgtEl>
                                          <p:spTgt spid="8">
                                            <p:txEl>
                                              <p:pRg st="1" end="1"/>
                                            </p:txEl>
                                          </p:spTgt>
                                        </p:tgtEl>
                                      </p:cBhvr>
                                      <p:to x="100000" y="80000"/>
                                    </p:animScale>
                                    <p:animScale>
                                      <p:cBhvr>
                                        <p:cTn id="16" dur="166" decel="50000">
                                          <p:stCondLst>
                                            <p:cond delay="1338"/>
                                          </p:stCondLst>
                                        </p:cTn>
                                        <p:tgtEl>
                                          <p:spTgt spid="8">
                                            <p:txEl>
                                              <p:pRg st="1" end="1"/>
                                            </p:txEl>
                                          </p:spTgt>
                                        </p:tgtEl>
                                      </p:cBhvr>
                                      <p:to x="100000" y="100000"/>
                                    </p:animScale>
                                    <p:animScale>
                                      <p:cBhvr>
                                        <p:cTn id="17" dur="26">
                                          <p:stCondLst>
                                            <p:cond delay="1642"/>
                                          </p:stCondLst>
                                        </p:cTn>
                                        <p:tgtEl>
                                          <p:spTgt spid="8">
                                            <p:txEl>
                                              <p:pRg st="1" end="1"/>
                                            </p:txEl>
                                          </p:spTgt>
                                        </p:tgtEl>
                                      </p:cBhvr>
                                      <p:to x="100000" y="90000"/>
                                    </p:animScale>
                                    <p:animScale>
                                      <p:cBhvr>
                                        <p:cTn id="18" dur="166" decel="50000">
                                          <p:stCondLst>
                                            <p:cond delay="1668"/>
                                          </p:stCondLst>
                                        </p:cTn>
                                        <p:tgtEl>
                                          <p:spTgt spid="8">
                                            <p:txEl>
                                              <p:pRg st="1" end="1"/>
                                            </p:txEl>
                                          </p:spTgt>
                                        </p:tgtEl>
                                      </p:cBhvr>
                                      <p:to x="100000" y="100000"/>
                                    </p:animScale>
                                    <p:animScale>
                                      <p:cBhvr>
                                        <p:cTn id="19" dur="26">
                                          <p:stCondLst>
                                            <p:cond delay="1808"/>
                                          </p:stCondLst>
                                        </p:cTn>
                                        <p:tgtEl>
                                          <p:spTgt spid="8">
                                            <p:txEl>
                                              <p:pRg st="1" end="1"/>
                                            </p:txEl>
                                          </p:spTgt>
                                        </p:tgtEl>
                                      </p:cBhvr>
                                      <p:to x="100000" y="95000"/>
                                    </p:animScale>
                                    <p:animScale>
                                      <p:cBhvr>
                                        <p:cTn id="20" dur="166" decel="50000">
                                          <p:stCondLst>
                                            <p:cond delay="1834"/>
                                          </p:stCondLst>
                                        </p:cTn>
                                        <p:tgtEl>
                                          <p:spTgt spid="8">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92947" y="605896"/>
            <a:ext cx="3484001" cy="5646208"/>
          </a:xfrm>
        </p:spPr>
        <p:txBody>
          <a:bodyPr anchor="ctr">
            <a:normAutofit/>
          </a:bodyPr>
          <a:lstStyle/>
          <a:p>
            <a:pPr lvl="1" algn="ctr"/>
            <a:r>
              <a:rPr lang="pt-BR" sz="28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605897"/>
            <a:ext cx="7377027" cy="5459344"/>
          </a:xfrm>
        </p:spPr>
        <p:txBody>
          <a:bodyPr anchor="ctr">
            <a:normAutofit fontScale="92500" lnSpcReduction="10000"/>
          </a:bodyPr>
          <a:lstStyle/>
          <a:p>
            <a:pPr algn="just">
              <a:buFont typeface="Wingdings" panose="05000000000000000000" pitchFamily="2" charset="2"/>
              <a:buChar char="§"/>
            </a:pPr>
            <a:r>
              <a:rPr lang="pt-BR" sz="3500" dirty="0">
                <a:latin typeface="Bahnschrift Light"/>
              </a:rPr>
              <a:t>Escrituração Contábil</a:t>
            </a:r>
          </a:p>
          <a:p>
            <a:pPr marL="725760" indent="-457200" algn="just">
              <a:buFont typeface="Arial" panose="020B0604020202020204" pitchFamily="34" charset="0"/>
              <a:buChar char="•"/>
            </a:pPr>
            <a:r>
              <a:rPr lang="pt-BR" sz="3500" dirty="0">
                <a:latin typeface="Bahnschrift Light"/>
              </a:rPr>
              <a:t>Inadequação dos históricos dos lançamentos contábeis (ITG 2000);</a:t>
            </a:r>
          </a:p>
          <a:p>
            <a:pPr marL="725760" indent="-457200" algn="just">
              <a:buFont typeface="Arial" panose="020B0604020202020204" pitchFamily="34" charset="0"/>
              <a:buChar char="•"/>
            </a:pPr>
            <a:r>
              <a:rPr lang="pt-BR" sz="3500" dirty="0">
                <a:latin typeface="Bahnschrift Light"/>
              </a:rPr>
              <a:t>Não escrituração de bens de terceiros / doações de alimentos / trabalho voluntário;</a:t>
            </a:r>
          </a:p>
          <a:p>
            <a:pPr marL="725760" indent="-457200" algn="just">
              <a:buFont typeface="Arial" panose="020B0604020202020204" pitchFamily="34" charset="0"/>
              <a:buChar char="•"/>
            </a:pPr>
            <a:r>
              <a:rPr lang="pt-BR" sz="3500" dirty="0">
                <a:latin typeface="Bahnschrift Light"/>
              </a:rPr>
              <a:t>Não destinação do resultado dos exercícios;</a:t>
            </a:r>
          </a:p>
          <a:p>
            <a:pPr marL="725760" indent="-457200" algn="just">
              <a:buFont typeface="Arial" panose="020B0604020202020204" pitchFamily="34" charset="0"/>
              <a:buChar char="•"/>
            </a:pPr>
            <a:r>
              <a:rPr lang="pt-BR" sz="3500" dirty="0">
                <a:latin typeface="Bahnschrift Light"/>
              </a:rPr>
              <a:t>Inadequação das Notas Explicativas (Item 27 da ITG 2002).</a:t>
            </a:r>
          </a:p>
          <a:p>
            <a:pPr marL="0" indent="0" algn="just">
              <a:buNone/>
            </a:pPr>
            <a:r>
              <a:rPr lang="pt-BR" sz="2200" dirty="0">
                <a:latin typeface="Bahnschrift Condensed" panose="020B0502040204020203" pitchFamily="34" charset="0"/>
              </a:rPr>
              <a:t> </a:t>
            </a: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29</a:t>
            </a:fld>
            <a:endParaRPr lang="pt-BR">
              <a:solidFill>
                <a:schemeClr val="tx2"/>
              </a:solidFill>
            </a:endParaRPr>
          </a:p>
        </p:txBody>
      </p:sp>
    </p:spTree>
    <p:extLst>
      <p:ext uri="{BB962C8B-B14F-4D97-AF65-F5344CB8AC3E}">
        <p14:creationId xmlns:p14="http://schemas.microsoft.com/office/powerpoint/2010/main" val="3086684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76169" y="605896"/>
            <a:ext cx="3749879" cy="5646208"/>
          </a:xfrm>
        </p:spPr>
        <p:txBody>
          <a:bodyPr anchor="ctr">
            <a:normAutofit/>
          </a:bodyPr>
          <a:lstStyle/>
          <a:p>
            <a:pPr algn="ctr"/>
            <a:r>
              <a:rPr lang="pt-BR" sz="2400" dirty="0">
                <a:solidFill>
                  <a:schemeClr val="bg1"/>
                </a:solidFill>
                <a:latin typeface="Bahnschrift Light"/>
              </a:rPr>
              <a:t>MINISTÉRIO PÚBLICO: COMPETÊNCIAS DE ATUAÇÃO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82007" y="295563"/>
            <a:ext cx="7478777" cy="6164221"/>
          </a:xfrm>
        </p:spPr>
        <p:txBody>
          <a:bodyPr anchor="ctr">
            <a:normAutofit/>
          </a:bodyPr>
          <a:lstStyle/>
          <a:p>
            <a:pPr lvl="1">
              <a:buFont typeface="Wingdings" panose="05000000000000000000" pitchFamily="2" charset="2"/>
              <a:buChar char="§"/>
            </a:pPr>
            <a:r>
              <a:rPr lang="pt-BR" sz="3200" dirty="0">
                <a:latin typeface="Bahnschrift Light"/>
              </a:rPr>
              <a:t>Instaurar procedimentos administrativos;</a:t>
            </a:r>
          </a:p>
          <a:p>
            <a:pPr lvl="1">
              <a:buFont typeface="Wingdings" panose="05000000000000000000" pitchFamily="2" charset="2"/>
              <a:buChar char="§"/>
            </a:pPr>
            <a:endParaRPr lang="pt-BR" sz="3200" dirty="0">
              <a:latin typeface="Bahnschrift Light"/>
            </a:endParaRPr>
          </a:p>
          <a:p>
            <a:pPr lvl="1">
              <a:buFont typeface="Wingdings" panose="05000000000000000000" pitchFamily="2" charset="2"/>
              <a:buChar char="§"/>
            </a:pPr>
            <a:r>
              <a:rPr lang="pt-BR" sz="3200" dirty="0">
                <a:latin typeface="Bahnschrift Light"/>
              </a:rPr>
              <a:t>Ter livre acesso a qualquer local público ou privado, respeitadas as limitações constitucionais;</a:t>
            </a:r>
          </a:p>
          <a:p>
            <a:pPr lvl="1">
              <a:buFont typeface="Wingdings" panose="05000000000000000000" pitchFamily="2" charset="2"/>
              <a:buChar char="§"/>
            </a:pPr>
            <a:endParaRPr lang="pt-BR" sz="3200" dirty="0">
              <a:latin typeface="Bahnschrift Light"/>
            </a:endParaRPr>
          </a:p>
          <a:p>
            <a:pPr marL="376020" lvl="1" indent="-342900" algn="just">
              <a:buFont typeface="Wingdings" panose="05000000000000000000" pitchFamily="2" charset="2"/>
              <a:buChar char="§"/>
            </a:pPr>
            <a:r>
              <a:rPr lang="pt-BR" sz="3200" dirty="0">
                <a:latin typeface="Bahnschrift Light"/>
              </a:rPr>
              <a:t>Expedir recomendações, fixando prazo razoável para das providências cabíveis;</a:t>
            </a:r>
          </a:p>
          <a:p>
            <a:pPr marL="376020" lvl="1" indent="-342900" algn="just">
              <a:buFont typeface="Wingdings" panose="05000000000000000000" pitchFamily="2" charset="2"/>
              <a:buChar char="§"/>
            </a:pPr>
            <a:endParaRPr lang="pt-BR" sz="3200" dirty="0">
              <a:latin typeface="Bahnschrift Light"/>
            </a:endParaRPr>
          </a:p>
          <a:p>
            <a:pPr marL="376020" lvl="1" indent="-342900" algn="just">
              <a:buFont typeface="Wingdings" panose="05000000000000000000" pitchFamily="2" charset="2"/>
              <a:buChar char="§"/>
            </a:pPr>
            <a:endParaRPr lang="pt-BR" sz="3200" dirty="0">
              <a:latin typeface="Bahnschrift Light"/>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a:t>
            </a:fld>
            <a:endParaRPr lang="pt-BR">
              <a:solidFill>
                <a:schemeClr val="tx2"/>
              </a:solidFill>
            </a:endParaRPr>
          </a:p>
        </p:txBody>
      </p:sp>
    </p:spTree>
    <p:extLst>
      <p:ext uri="{BB962C8B-B14F-4D97-AF65-F5344CB8AC3E}">
        <p14:creationId xmlns:p14="http://schemas.microsoft.com/office/powerpoint/2010/main" val="749603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624044"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605896"/>
            <a:ext cx="7377027" cy="5853889"/>
          </a:xfrm>
        </p:spPr>
        <p:txBody>
          <a:bodyPr anchor="ctr">
            <a:normAutofit fontScale="92500"/>
          </a:bodyPr>
          <a:lstStyle/>
          <a:p>
            <a:pPr algn="just">
              <a:buFont typeface="Wingdings" panose="05000000000000000000" pitchFamily="2" charset="2"/>
              <a:buChar char="§"/>
            </a:pPr>
            <a:r>
              <a:rPr lang="pt-BR" sz="3200" dirty="0">
                <a:latin typeface="Bahnschrift Light"/>
              </a:rPr>
              <a:t>Escrituração Contábil</a:t>
            </a:r>
          </a:p>
          <a:p>
            <a:pPr marL="611460" indent="-342900" algn="just">
              <a:buFont typeface="Arial" panose="020B0604020202020204" pitchFamily="34" charset="0"/>
              <a:buChar char="•"/>
            </a:pPr>
            <a:r>
              <a:rPr lang="pt-BR" sz="3200" dirty="0">
                <a:latin typeface="Bahnschrift Light"/>
              </a:rPr>
              <a:t>Inobservância ao Princípio da Competência;</a:t>
            </a:r>
          </a:p>
          <a:p>
            <a:pPr marL="611460" indent="-342900" algn="just">
              <a:buFont typeface="Arial" panose="020B0604020202020204" pitchFamily="34" charset="0"/>
              <a:buChar char="•"/>
            </a:pPr>
            <a:r>
              <a:rPr lang="pt-BR" sz="3200" dirty="0">
                <a:latin typeface="Bahnschrift Light"/>
              </a:rPr>
              <a:t>As receitas e despesas de parcerias públicas pelo Princípio da Competência (ITG 2002, itens 8 e 11, e NBC TG 07, itens 12, 15(b), 15A e 16);</a:t>
            </a:r>
          </a:p>
          <a:p>
            <a:pPr marL="611460" indent="-342900" algn="just">
              <a:buFont typeface="Arial" panose="020B0604020202020204" pitchFamily="34" charset="0"/>
              <a:buChar char="•"/>
            </a:pPr>
            <a:r>
              <a:rPr lang="pt-BR" sz="3200" dirty="0">
                <a:latin typeface="Bahnschrift Light"/>
              </a:rPr>
              <a:t>Reconhecimento da parceria como ativo, no ato da assinatura do instrumento;</a:t>
            </a:r>
          </a:p>
          <a:p>
            <a:pPr marL="611460" indent="-342900" algn="just">
              <a:buFont typeface="Arial" panose="020B0604020202020204" pitchFamily="34" charset="0"/>
              <a:buChar char="•"/>
            </a:pPr>
            <a:r>
              <a:rPr lang="pt-BR" sz="3200" dirty="0">
                <a:latin typeface="Bahnschrift Light"/>
              </a:rPr>
              <a:t>Reavaliação de Ativos (possibilidade restritiva).</a:t>
            </a:r>
          </a:p>
          <a:p>
            <a:pPr marL="360000" algn="just">
              <a:buFont typeface="Wingdings" panose="05000000000000000000" pitchFamily="2" charset="2"/>
              <a:buChar char="§"/>
            </a:pPr>
            <a:endParaRPr lang="pt-BR" sz="2200" dirty="0">
              <a:latin typeface="Bahnschrift Condensed" panose="020B0502040204020203" pitchFamily="34" charset="0"/>
            </a:endParaRPr>
          </a:p>
          <a:p>
            <a:pPr marL="0" indent="0" algn="just">
              <a:buNone/>
            </a:pPr>
            <a:r>
              <a:rPr lang="pt-BR" sz="2200" dirty="0">
                <a:latin typeface="Bahnschrift Condensed" panose="020B0502040204020203" pitchFamily="34" charset="0"/>
              </a:rPr>
              <a:t> </a:t>
            </a: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30</a:t>
            </a:fld>
            <a:endParaRPr lang="pt-BR">
              <a:solidFill>
                <a:schemeClr val="tx2"/>
              </a:solidFill>
            </a:endParaRPr>
          </a:p>
        </p:txBody>
      </p:sp>
    </p:spTree>
    <p:extLst>
      <p:ext uri="{BB962C8B-B14F-4D97-AF65-F5344CB8AC3E}">
        <p14:creationId xmlns:p14="http://schemas.microsoft.com/office/powerpoint/2010/main" val="2758819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592175"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411062"/>
            <a:ext cx="7377027" cy="6048724"/>
          </a:xfrm>
        </p:spPr>
        <p:txBody>
          <a:bodyPr anchor="ctr">
            <a:normAutofit fontScale="92500" lnSpcReduction="20000"/>
          </a:bodyPr>
          <a:lstStyle/>
          <a:p>
            <a:pPr marL="0" indent="0" algn="just">
              <a:buNone/>
            </a:pPr>
            <a:r>
              <a:rPr lang="pt-BR" sz="3200" dirty="0">
                <a:latin typeface="Bahnschrift Light"/>
              </a:rPr>
              <a:t>Escrituração Contábil</a:t>
            </a:r>
          </a:p>
          <a:p>
            <a:pPr marL="611460" indent="-342900" algn="just">
              <a:buFont typeface="Arial" panose="020B0604020202020204" pitchFamily="34" charset="0"/>
              <a:buChar char="•"/>
            </a:pPr>
            <a:r>
              <a:rPr lang="pt-BR" sz="3200" dirty="0">
                <a:latin typeface="Bahnschrift Light"/>
              </a:rPr>
              <a:t>Impropriedade do reconhecimento da parceria como ativo, no ato da assinatura do instrumento;</a:t>
            </a:r>
          </a:p>
          <a:p>
            <a:pPr marL="611460" indent="-342900" algn="just">
              <a:buFont typeface="Arial" panose="020B0604020202020204" pitchFamily="34" charset="0"/>
              <a:buChar char="•"/>
            </a:pPr>
            <a:r>
              <a:rPr lang="pt-BR" sz="3200" dirty="0">
                <a:latin typeface="Bahnschrift Condensed" panose="020B0502040204020203" pitchFamily="34" charset="0"/>
              </a:rPr>
              <a:t>como os contadores estão fazendo ?</a:t>
            </a:r>
          </a:p>
          <a:p>
            <a:pPr marL="611460" indent="-342900" algn="just">
              <a:buFont typeface="Arial" panose="020B0604020202020204" pitchFamily="34" charset="0"/>
              <a:buChar char="•"/>
            </a:pPr>
            <a:endParaRPr lang="pt-BR" sz="3200" dirty="0">
              <a:latin typeface="Bahnschrift Light"/>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ctr">
              <a:buFont typeface="Wingdings" panose="05000000000000000000" pitchFamily="2" charset="2"/>
              <a:buChar char="§"/>
            </a:pPr>
            <a:endParaRPr lang="pt-BR" sz="2200" dirty="0">
              <a:latin typeface="Bahnschrift Condensed" panose="020B0502040204020203" pitchFamily="34" charset="0"/>
            </a:endParaRPr>
          </a:p>
          <a:p>
            <a:pPr marL="0" indent="0" algn="just">
              <a:buNone/>
            </a:pPr>
            <a:r>
              <a:rPr lang="pt-BR" sz="2200" dirty="0">
                <a:latin typeface="Bahnschrift Condensed" panose="020B0502040204020203" pitchFamily="34" charset="0"/>
              </a:rPr>
              <a:t> </a:t>
            </a: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31</a:t>
            </a:fld>
            <a:endParaRPr lang="pt-BR">
              <a:solidFill>
                <a:schemeClr val="tx2"/>
              </a:solidFill>
            </a:endParaRPr>
          </a:p>
        </p:txBody>
      </p:sp>
      <p:graphicFrame>
        <p:nvGraphicFramePr>
          <p:cNvPr id="5" name="Tabela 4">
            <a:extLst>
              <a:ext uri="{FF2B5EF4-FFF2-40B4-BE49-F238E27FC236}">
                <a16:creationId xmlns:a16="http://schemas.microsoft.com/office/drawing/2014/main" id="{63C214D1-7608-45E9-8F1D-632A66E59650}"/>
              </a:ext>
            </a:extLst>
          </p:cNvPr>
          <p:cNvGraphicFramePr>
            <a:graphicFrameLocks noGrp="1"/>
          </p:cNvGraphicFramePr>
          <p:nvPr>
            <p:extLst>
              <p:ext uri="{D42A27DB-BD31-4B8C-83A1-F6EECF244321}">
                <p14:modId xmlns:p14="http://schemas.microsoft.com/office/powerpoint/2010/main" val="946704493"/>
              </p:ext>
            </p:extLst>
          </p:nvPr>
        </p:nvGraphicFramePr>
        <p:xfrm>
          <a:off x="5092117" y="2793535"/>
          <a:ext cx="6120366" cy="1828801"/>
        </p:xfrm>
        <a:graphic>
          <a:graphicData uri="http://schemas.openxmlformats.org/drawingml/2006/table">
            <a:tbl>
              <a:tblPr firstRow="1" bandRow="1">
                <a:tableStyleId>{5C22544A-7EE6-4342-B048-85BDC9FD1C3A}</a:tableStyleId>
              </a:tblPr>
              <a:tblGrid>
                <a:gridCol w="2122047">
                  <a:extLst>
                    <a:ext uri="{9D8B030D-6E8A-4147-A177-3AD203B41FA5}">
                      <a16:colId xmlns:a16="http://schemas.microsoft.com/office/drawing/2014/main" val="3933373472"/>
                    </a:ext>
                  </a:extLst>
                </a:gridCol>
                <a:gridCol w="1282818">
                  <a:extLst>
                    <a:ext uri="{9D8B030D-6E8A-4147-A177-3AD203B41FA5}">
                      <a16:colId xmlns:a16="http://schemas.microsoft.com/office/drawing/2014/main" val="2861556434"/>
                    </a:ext>
                  </a:extLst>
                </a:gridCol>
                <a:gridCol w="1429684">
                  <a:extLst>
                    <a:ext uri="{9D8B030D-6E8A-4147-A177-3AD203B41FA5}">
                      <a16:colId xmlns:a16="http://schemas.microsoft.com/office/drawing/2014/main" val="1946140778"/>
                    </a:ext>
                  </a:extLst>
                </a:gridCol>
                <a:gridCol w="1285817">
                  <a:extLst>
                    <a:ext uri="{9D8B030D-6E8A-4147-A177-3AD203B41FA5}">
                      <a16:colId xmlns:a16="http://schemas.microsoft.com/office/drawing/2014/main" val="1764743353"/>
                    </a:ext>
                  </a:extLst>
                </a:gridCol>
              </a:tblGrid>
              <a:tr h="306722">
                <a:tc gridSpan="2">
                  <a:txBody>
                    <a:bodyPr/>
                    <a:lstStyle/>
                    <a:p>
                      <a:pPr algn="ctr" rtl="0" fontAlgn="ctr"/>
                      <a:r>
                        <a:rPr lang="pt-BR" sz="1600" u="none" strike="noStrike" dirty="0">
                          <a:effectLst/>
                        </a:rPr>
                        <a:t>Ativo Circulante</a:t>
                      </a:r>
                      <a:endParaRPr lang="pt-BR" sz="1600" b="1" i="0" u="none" strike="noStrike" dirty="0">
                        <a:solidFill>
                          <a:srgbClr val="FFFFFF"/>
                        </a:solidFill>
                        <a:effectLst/>
                        <a:latin typeface="Bahnschrift Condensed" panose="020B0502040204020203"/>
                      </a:endParaRPr>
                    </a:p>
                  </a:txBody>
                  <a:tcPr marL="9525" marR="9525" marT="9525" marB="0" anchor="ctr">
                    <a:solidFill>
                      <a:schemeClr val="accent6"/>
                    </a:solidFill>
                  </a:tcPr>
                </a:tc>
                <a:tc hMerge="1">
                  <a:txBody>
                    <a:bodyPr/>
                    <a:lstStyle/>
                    <a:p>
                      <a:endParaRPr lang="pt-BR"/>
                    </a:p>
                  </a:txBody>
                  <a:tcPr/>
                </a:tc>
                <a:tc gridSpan="2">
                  <a:txBody>
                    <a:bodyPr/>
                    <a:lstStyle/>
                    <a:p>
                      <a:pPr algn="ctr" rtl="0" fontAlgn="ctr"/>
                      <a:r>
                        <a:rPr lang="pt-BR" sz="1600" u="none" strike="noStrike" dirty="0">
                          <a:effectLst/>
                        </a:rPr>
                        <a:t>Passivo Circulante</a:t>
                      </a:r>
                      <a:endParaRPr lang="pt-BR" sz="1600" b="1" i="0" u="none" strike="noStrike" dirty="0">
                        <a:solidFill>
                          <a:srgbClr val="FFFFFF"/>
                        </a:solidFill>
                        <a:effectLst/>
                        <a:latin typeface="Bahnschrift Condensed" panose="020B0502040204020203"/>
                      </a:endParaRPr>
                    </a:p>
                  </a:txBody>
                  <a:tcPr marL="9525" marR="9525" marT="9525" marB="0" anchor="ctr">
                    <a:solidFill>
                      <a:schemeClr val="accent6"/>
                    </a:solidFill>
                  </a:tcPr>
                </a:tc>
                <a:tc hMerge="1">
                  <a:txBody>
                    <a:bodyPr/>
                    <a:lstStyle/>
                    <a:p>
                      <a:endParaRPr lang="pt-BR"/>
                    </a:p>
                  </a:txBody>
                  <a:tcPr/>
                </a:tc>
                <a:extLst>
                  <a:ext uri="{0D108BD9-81ED-4DB2-BD59-A6C34878D82A}">
                    <a16:rowId xmlns:a16="http://schemas.microsoft.com/office/drawing/2014/main" val="3068511173"/>
                  </a:ext>
                </a:extLst>
              </a:tr>
              <a:tr h="306722">
                <a:tc>
                  <a:txBody>
                    <a:bodyPr/>
                    <a:lstStyle/>
                    <a:p>
                      <a:pPr algn="l" rtl="0" fontAlgn="ctr"/>
                      <a:r>
                        <a:rPr lang="pt-BR" sz="1600" u="none" strike="noStrike" dirty="0">
                          <a:effectLst/>
                        </a:rPr>
                        <a:t>Créditos a Receber </a:t>
                      </a:r>
                      <a:endParaRPr lang="pt-BR" sz="1600" b="0" i="0" u="none" strike="noStrike" dirty="0">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tc rowSpan="2">
                  <a:txBody>
                    <a:bodyPr/>
                    <a:lstStyle/>
                    <a:p>
                      <a:pPr algn="l" rtl="0" fontAlgn="ctr"/>
                      <a:r>
                        <a:rPr lang="pt-BR" sz="1600" u="none" strike="noStrike" dirty="0">
                          <a:effectLst/>
                        </a:rPr>
                        <a:t>R$ 20 milhões</a:t>
                      </a:r>
                      <a:endParaRPr lang="pt-BR" sz="1600" b="0" i="0" u="none" strike="noStrike" dirty="0">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tc rowSpan="2">
                  <a:txBody>
                    <a:bodyPr/>
                    <a:lstStyle/>
                    <a:p>
                      <a:pPr algn="l" rtl="0" fontAlgn="ctr"/>
                      <a:r>
                        <a:rPr lang="pt-BR" sz="1600" u="none" strike="noStrike">
                          <a:effectLst/>
                        </a:rPr>
                        <a:t>TC nº 01/2018          a executar</a:t>
                      </a:r>
                      <a:endParaRPr lang="pt-BR" sz="1600" b="0" i="0" u="none" strike="noStrike">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tc rowSpan="2">
                  <a:txBody>
                    <a:bodyPr/>
                    <a:lstStyle/>
                    <a:p>
                      <a:pPr algn="l" rtl="0" fontAlgn="ctr"/>
                      <a:r>
                        <a:rPr lang="pt-BR" sz="1600" u="none" strike="noStrike" dirty="0">
                          <a:effectLst/>
                        </a:rPr>
                        <a:t>R$ 20 milhões</a:t>
                      </a:r>
                      <a:endParaRPr lang="pt-BR" sz="1600" b="0" i="0" u="none" strike="noStrike" dirty="0">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3393077994"/>
                  </a:ext>
                </a:extLst>
              </a:tr>
              <a:tr h="306722">
                <a:tc>
                  <a:txBody>
                    <a:bodyPr/>
                    <a:lstStyle/>
                    <a:p>
                      <a:pPr algn="l" rtl="0" fontAlgn="ctr"/>
                      <a:r>
                        <a:rPr lang="pt-BR" sz="1600" u="none" strike="noStrike" dirty="0">
                          <a:effectLst/>
                        </a:rPr>
                        <a:t>– TC nº 01/2018</a:t>
                      </a:r>
                      <a:endParaRPr lang="pt-BR" sz="1600" b="0" i="0" u="none" strike="noStrike" dirty="0">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tc vMerge="1">
                  <a:txBody>
                    <a:bodyPr/>
                    <a:lstStyle/>
                    <a:p>
                      <a:endParaRPr lang="pt-BR"/>
                    </a:p>
                  </a:txBody>
                  <a:tcPr/>
                </a:tc>
                <a:tc vMerge="1">
                  <a:txBody>
                    <a:bodyPr/>
                    <a:lstStyle/>
                    <a:p>
                      <a:endParaRPr lang="pt-BR"/>
                    </a:p>
                  </a:txBody>
                  <a:tcPr/>
                </a:tc>
                <a:tc vMerge="1">
                  <a:txBody>
                    <a:bodyPr/>
                    <a:lstStyle/>
                    <a:p>
                      <a:endParaRPr lang="pt-BR"/>
                    </a:p>
                  </a:txBody>
                  <a:tcPr/>
                </a:tc>
                <a:extLst>
                  <a:ext uri="{0D108BD9-81ED-4DB2-BD59-A6C34878D82A}">
                    <a16:rowId xmlns:a16="http://schemas.microsoft.com/office/drawing/2014/main" val="3639267736"/>
                  </a:ext>
                </a:extLst>
              </a:tr>
              <a:tr h="306722">
                <a:tc gridSpan="2">
                  <a:txBody>
                    <a:bodyPr/>
                    <a:lstStyle/>
                    <a:p>
                      <a:pPr algn="ctr" rtl="0" fontAlgn="ctr"/>
                      <a:r>
                        <a:rPr lang="pt-BR" sz="1600" u="none" strike="noStrike" dirty="0">
                          <a:effectLst/>
                        </a:rPr>
                        <a:t>Ativo Não Circ. - ARLP</a:t>
                      </a:r>
                      <a:endParaRPr lang="pt-BR" sz="1600" b="0" i="0" u="none" strike="noStrike" dirty="0">
                        <a:solidFill>
                          <a:srgbClr val="FFFFFF"/>
                        </a:solidFill>
                        <a:effectLst/>
                        <a:latin typeface="Bahnschrift Condensed" panose="020B0502040204020203"/>
                      </a:endParaRPr>
                    </a:p>
                  </a:txBody>
                  <a:tcPr marL="9525" marR="9525" marT="9525" marB="0" anchor="ctr">
                    <a:solidFill>
                      <a:schemeClr val="accent6"/>
                    </a:solidFill>
                  </a:tcPr>
                </a:tc>
                <a:tc hMerge="1">
                  <a:txBody>
                    <a:bodyPr/>
                    <a:lstStyle/>
                    <a:p>
                      <a:endParaRPr lang="pt-BR"/>
                    </a:p>
                  </a:txBody>
                  <a:tcPr/>
                </a:tc>
                <a:tc gridSpan="2">
                  <a:txBody>
                    <a:bodyPr/>
                    <a:lstStyle/>
                    <a:p>
                      <a:pPr algn="ctr" rtl="0" fontAlgn="ctr"/>
                      <a:r>
                        <a:rPr lang="pt-BR" sz="1600" u="none" strike="noStrike" dirty="0">
                          <a:effectLst/>
                        </a:rPr>
                        <a:t>Passivo Não Circulante</a:t>
                      </a:r>
                      <a:endParaRPr lang="pt-BR" sz="1600" b="0" i="0" u="none" strike="noStrike" dirty="0">
                        <a:solidFill>
                          <a:srgbClr val="FFFFFF"/>
                        </a:solidFill>
                        <a:effectLst/>
                        <a:latin typeface="Bahnschrift Condensed" panose="020B0502040204020203"/>
                      </a:endParaRPr>
                    </a:p>
                  </a:txBody>
                  <a:tcPr marL="9525" marR="9525" marT="9525" marB="0" anchor="ctr">
                    <a:solidFill>
                      <a:schemeClr val="accent6"/>
                    </a:solidFill>
                  </a:tcPr>
                </a:tc>
                <a:tc hMerge="1">
                  <a:txBody>
                    <a:bodyPr/>
                    <a:lstStyle/>
                    <a:p>
                      <a:endParaRPr lang="pt-BR"/>
                    </a:p>
                  </a:txBody>
                  <a:tcPr/>
                </a:tc>
                <a:extLst>
                  <a:ext uri="{0D108BD9-81ED-4DB2-BD59-A6C34878D82A}">
                    <a16:rowId xmlns:a16="http://schemas.microsoft.com/office/drawing/2014/main" val="1850616442"/>
                  </a:ext>
                </a:extLst>
              </a:tr>
              <a:tr h="601913">
                <a:tc>
                  <a:txBody>
                    <a:bodyPr/>
                    <a:lstStyle/>
                    <a:p>
                      <a:pPr algn="l" rtl="0" fontAlgn="ctr"/>
                      <a:r>
                        <a:rPr lang="pt-BR" sz="1600" u="none" strike="noStrike">
                          <a:effectLst/>
                        </a:rPr>
                        <a:t>Créditos a Receber –                TC nº 01/2018</a:t>
                      </a:r>
                      <a:endParaRPr lang="pt-BR" sz="1600" b="0" i="0" u="none" strike="noStrike">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tc>
                  <a:txBody>
                    <a:bodyPr/>
                    <a:lstStyle/>
                    <a:p>
                      <a:pPr algn="l" rtl="0" fontAlgn="ctr"/>
                      <a:r>
                        <a:rPr lang="pt-BR" sz="1600" u="none" strike="noStrike">
                          <a:effectLst/>
                        </a:rPr>
                        <a:t>R$ 30 milhões</a:t>
                      </a:r>
                      <a:endParaRPr lang="pt-BR" sz="1600" b="0" i="0" u="none" strike="noStrike">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tc>
                  <a:txBody>
                    <a:bodyPr/>
                    <a:lstStyle/>
                    <a:p>
                      <a:pPr algn="l" rtl="0" fontAlgn="ctr"/>
                      <a:r>
                        <a:rPr lang="pt-BR" sz="1600" u="none" strike="noStrike" dirty="0">
                          <a:effectLst/>
                        </a:rPr>
                        <a:t>TC nº 01/2018          a executar</a:t>
                      </a:r>
                      <a:endParaRPr lang="pt-BR" sz="1600" b="0" i="0" u="none" strike="noStrike" dirty="0">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tc>
                  <a:txBody>
                    <a:bodyPr/>
                    <a:lstStyle/>
                    <a:p>
                      <a:pPr algn="l" rtl="0" fontAlgn="ctr"/>
                      <a:r>
                        <a:rPr lang="pt-BR" sz="1600" u="none" strike="noStrike" dirty="0">
                          <a:effectLst/>
                        </a:rPr>
                        <a:t>R$ 30 milhões</a:t>
                      </a:r>
                      <a:endParaRPr lang="pt-BR" sz="1600" b="0" i="0" u="none" strike="noStrike" dirty="0">
                        <a:solidFill>
                          <a:srgbClr val="000000"/>
                        </a:solidFill>
                        <a:effectLst/>
                        <a:latin typeface="Bahnschrift Condensed" panose="020B0502040204020203"/>
                      </a:endParaRPr>
                    </a:p>
                  </a:txBody>
                  <a:tcPr marL="9525" marR="9525" marT="9525" marB="0" anchor="ctr">
                    <a:solidFill>
                      <a:schemeClr val="accent6">
                        <a:lumMod val="20000"/>
                        <a:lumOff val="80000"/>
                      </a:schemeClr>
                    </a:solidFill>
                  </a:tcPr>
                </a:tc>
                <a:extLst>
                  <a:ext uri="{0D108BD9-81ED-4DB2-BD59-A6C34878D82A}">
                    <a16:rowId xmlns:a16="http://schemas.microsoft.com/office/drawing/2014/main" val="2580388599"/>
                  </a:ext>
                </a:extLst>
              </a:tr>
            </a:tbl>
          </a:graphicData>
        </a:graphic>
      </p:graphicFrame>
      <p:sp>
        <p:nvSpPr>
          <p:cNvPr id="12" name="Sinal de Multiplicação 11">
            <a:extLst>
              <a:ext uri="{FF2B5EF4-FFF2-40B4-BE49-F238E27FC236}">
                <a16:creationId xmlns:a16="http://schemas.microsoft.com/office/drawing/2014/main" id="{1C2FC835-50B3-4929-BEF6-263ADDA9FFBD}"/>
              </a:ext>
            </a:extLst>
          </p:cNvPr>
          <p:cNvSpPr/>
          <p:nvPr/>
        </p:nvSpPr>
        <p:spPr>
          <a:xfrm>
            <a:off x="5864814" y="4263913"/>
            <a:ext cx="5048743" cy="1988191"/>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rgbClr val="FF0000"/>
              </a:solidFill>
            </a:endParaRPr>
          </a:p>
        </p:txBody>
      </p:sp>
    </p:spTree>
    <p:extLst>
      <p:ext uri="{BB962C8B-B14F-4D97-AF65-F5344CB8AC3E}">
        <p14:creationId xmlns:p14="http://schemas.microsoft.com/office/powerpoint/2010/main" val="88507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556932"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51670"/>
            <a:ext cx="7377027" cy="6291743"/>
          </a:xfrm>
        </p:spPr>
        <p:txBody>
          <a:bodyPr anchor="ctr">
            <a:normAutofit fontScale="32500" lnSpcReduction="20000"/>
          </a:bodyPr>
          <a:lstStyle/>
          <a:p>
            <a:pPr marL="1143000" lvl="1" indent="-1143000" algn="just">
              <a:buFont typeface="Wingdings" panose="05000000000000000000" pitchFamily="2" charset="2"/>
              <a:buChar char="§"/>
            </a:pPr>
            <a:r>
              <a:rPr lang="pt-BR" sz="9800" dirty="0">
                <a:solidFill>
                  <a:srgbClr val="FF0000"/>
                </a:solidFill>
                <a:latin typeface="Bahnschrift Light" panose="020B0502040204020203"/>
              </a:rPr>
              <a:t>Isso porque:</a:t>
            </a:r>
          </a:p>
          <a:p>
            <a:pPr marL="342900" lvl="1" indent="-342900" algn="just"/>
            <a:endParaRPr lang="pt-BR" sz="9800" dirty="0">
              <a:latin typeface="Bahnschrift Light" panose="020B0502040204020203"/>
            </a:endParaRPr>
          </a:p>
          <a:p>
            <a:pPr marL="708660" lvl="3" indent="-342900" algn="just"/>
            <a:r>
              <a:rPr lang="pt-BR" sz="9400" dirty="0">
                <a:latin typeface="Bahnschrift Light" panose="020B0502040204020203"/>
              </a:rPr>
              <a:t>A assinatura da Parceria Pública é um ato administrativo (mundo contábil);</a:t>
            </a:r>
          </a:p>
          <a:p>
            <a:pPr marL="708660" lvl="3" indent="-342900" algn="just"/>
            <a:endParaRPr lang="pt-BR" sz="9400" dirty="0">
              <a:latin typeface="Bahnschrift Light" panose="020B0502040204020203"/>
            </a:endParaRPr>
          </a:p>
          <a:p>
            <a:pPr marL="742950" lvl="2" indent="-342900" algn="just"/>
            <a:r>
              <a:rPr lang="pt-BR" sz="9800" dirty="0">
                <a:latin typeface="Bahnschrift Light" panose="020B0502040204020203"/>
              </a:rPr>
              <a:t>atos administrativos </a:t>
            </a:r>
            <a:r>
              <a:rPr lang="pt-BR" sz="9800" b="1" u="sng" dirty="0">
                <a:latin typeface="Bahnschrift Light" panose="020B0502040204020203"/>
              </a:rPr>
              <a:t>NÃO</a:t>
            </a:r>
            <a:r>
              <a:rPr lang="pt-BR" sz="9800" dirty="0">
                <a:latin typeface="Bahnschrift Light" panose="020B0502040204020203"/>
              </a:rPr>
              <a:t> afetam o patrimônio da entidade;</a:t>
            </a:r>
          </a:p>
          <a:p>
            <a:pPr marL="742950" lvl="2" indent="-342900" algn="just"/>
            <a:endParaRPr lang="pt-BR" sz="9800" dirty="0">
              <a:latin typeface="Bahnschrift Light" panose="020B0502040204020203"/>
            </a:endParaRPr>
          </a:p>
          <a:p>
            <a:pPr marL="742950" lvl="2" indent="-342900" algn="just"/>
            <a:r>
              <a:rPr lang="pt-BR" sz="9800" dirty="0">
                <a:latin typeface="Bahnschrift Light" panose="020B0502040204020203"/>
              </a:rPr>
              <a:t>suspensão ou rescisão unilateral do instrumento (princípios da legalidade, supremacia e indisponibilidade do interesse público); e</a:t>
            </a:r>
          </a:p>
          <a:p>
            <a:pPr marL="742950" lvl="2" indent="-342900" algn="just"/>
            <a:endParaRPr lang="pt-BR" sz="9800" dirty="0">
              <a:latin typeface="Bahnschrift Light" panose="020B0502040204020203"/>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32</a:t>
            </a:fld>
            <a:endParaRPr lang="pt-BR">
              <a:solidFill>
                <a:schemeClr val="tx2"/>
              </a:solidFill>
            </a:endParaRPr>
          </a:p>
        </p:txBody>
      </p:sp>
    </p:spTree>
    <p:extLst>
      <p:ext uri="{BB962C8B-B14F-4D97-AF65-F5344CB8AC3E}">
        <p14:creationId xmlns:p14="http://schemas.microsoft.com/office/powerpoint/2010/main" val="342367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heel(1)">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556932"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51670"/>
            <a:ext cx="7377027" cy="6291743"/>
          </a:xfrm>
        </p:spPr>
        <p:txBody>
          <a:bodyPr anchor="ctr">
            <a:normAutofit fontScale="32500" lnSpcReduction="20000"/>
          </a:bodyPr>
          <a:lstStyle/>
          <a:p>
            <a:pPr marL="1143000" lvl="1" indent="-1143000" algn="just">
              <a:buFont typeface="Wingdings" panose="05000000000000000000" pitchFamily="2" charset="2"/>
              <a:buChar char="§"/>
            </a:pPr>
            <a:r>
              <a:rPr lang="pt-BR" sz="9800" dirty="0">
                <a:solidFill>
                  <a:srgbClr val="FF0000"/>
                </a:solidFill>
                <a:latin typeface="Bahnschrift Light" panose="020B0502040204020203"/>
              </a:rPr>
              <a:t>Isso porque:</a:t>
            </a:r>
          </a:p>
          <a:p>
            <a:pPr marL="1143000" lvl="1" indent="-1143000" algn="just">
              <a:buFont typeface="Wingdings" panose="05000000000000000000" pitchFamily="2" charset="2"/>
              <a:buChar char="§"/>
            </a:pPr>
            <a:endParaRPr lang="pt-BR" sz="9800" dirty="0">
              <a:solidFill>
                <a:srgbClr val="FF0000"/>
              </a:solidFill>
              <a:latin typeface="Bahnschrift Light" panose="020B0502040204020203"/>
            </a:endParaRPr>
          </a:p>
          <a:p>
            <a:pPr marL="708660" lvl="3" indent="-342900" algn="just"/>
            <a:r>
              <a:rPr lang="pt-BR" sz="9800" dirty="0">
                <a:latin typeface="Bahnschrift Light" panose="020B0502040204020203"/>
              </a:rPr>
              <a:t> A mera assinatura do instrumento </a:t>
            </a:r>
            <a:r>
              <a:rPr lang="pt-BR" sz="9800" b="1" dirty="0">
                <a:latin typeface="Bahnschrift Light" panose="020B0502040204020203"/>
              </a:rPr>
              <a:t>NÃO ATENDE</a:t>
            </a:r>
            <a:r>
              <a:rPr lang="pt-BR" sz="9800" dirty="0">
                <a:latin typeface="Bahnschrift Light" panose="020B0502040204020203"/>
              </a:rPr>
              <a:t> o conceito de ativo e passivo estabelecidos no CPC 00;</a:t>
            </a:r>
          </a:p>
          <a:p>
            <a:pPr marL="708660" lvl="3" indent="-342900" algn="just"/>
            <a:endParaRPr lang="pt-BR" sz="9800" b="1" i="1" dirty="0">
              <a:latin typeface="Bahnschrift Light" panose="020B0502040204020203"/>
            </a:endParaRPr>
          </a:p>
          <a:p>
            <a:pPr marL="708660" lvl="3" indent="-342900" algn="just"/>
            <a:endParaRPr lang="pt-BR" sz="9800" b="1" i="1" dirty="0">
              <a:latin typeface="Bahnschrift Light" panose="020B0502040204020203"/>
            </a:endParaRPr>
          </a:p>
          <a:p>
            <a:pPr marL="708660" lvl="3" indent="-342900" algn="just"/>
            <a:r>
              <a:rPr lang="pt-BR" sz="9800" b="1" i="1" dirty="0">
                <a:latin typeface="Bahnschrift Light" panose="020B0502040204020203"/>
              </a:rPr>
              <a:t>Ativo</a:t>
            </a:r>
            <a:r>
              <a:rPr lang="pt-BR" sz="9800" dirty="0">
                <a:latin typeface="Bahnschrift Light" panose="020B0502040204020203"/>
              </a:rPr>
              <a:t> é um </a:t>
            </a:r>
            <a:r>
              <a:rPr lang="pt-BR" sz="9800" u="sng" dirty="0">
                <a:latin typeface="Bahnschrift Light" panose="020B0502040204020203"/>
              </a:rPr>
              <a:t>recurso</a:t>
            </a:r>
            <a:r>
              <a:rPr lang="pt-BR" sz="9800" dirty="0">
                <a:latin typeface="Bahnschrift Light" panose="020B0502040204020203"/>
              </a:rPr>
              <a:t> controlado pela entidade como resultado de eventos passados e do qual se espera que resultem futuros benefícios econômicos para a entidade;</a:t>
            </a:r>
          </a:p>
          <a:p>
            <a:pPr marL="742950" lvl="2" indent="-342900" algn="just"/>
            <a:endParaRPr lang="pt-BR" sz="9800" dirty="0">
              <a:latin typeface="Bahnschrift Light" panose="020B0502040204020203"/>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33</a:t>
            </a:fld>
            <a:endParaRPr lang="pt-BR">
              <a:solidFill>
                <a:schemeClr val="tx2"/>
              </a:solidFill>
            </a:endParaRPr>
          </a:p>
        </p:txBody>
      </p:sp>
    </p:spTree>
    <p:extLst>
      <p:ext uri="{BB962C8B-B14F-4D97-AF65-F5344CB8AC3E}">
        <p14:creationId xmlns:p14="http://schemas.microsoft.com/office/powerpoint/2010/main" val="336594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heel(1)">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heel(1)">
                                      <p:cBhvr>
                                        <p:cTn id="12" dur="20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heel(1)">
                                      <p:cBhvr>
                                        <p:cTn id="17"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556932"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51670"/>
            <a:ext cx="7377027" cy="6291743"/>
          </a:xfrm>
        </p:spPr>
        <p:txBody>
          <a:bodyPr anchor="ctr">
            <a:normAutofit fontScale="70000" lnSpcReduction="20000"/>
          </a:bodyPr>
          <a:lstStyle/>
          <a:p>
            <a:pPr marL="1143000" lvl="1" indent="-1143000" algn="just">
              <a:buFont typeface="Wingdings" panose="05000000000000000000" pitchFamily="2" charset="2"/>
              <a:buChar char="§"/>
            </a:pPr>
            <a:endParaRPr lang="pt-BR" sz="9800" dirty="0">
              <a:solidFill>
                <a:srgbClr val="FF0000"/>
              </a:solidFill>
              <a:latin typeface="Bahnschrift Light" panose="020B0502040204020203"/>
            </a:endParaRPr>
          </a:p>
          <a:p>
            <a:pPr marL="1143000" lvl="1" indent="-1143000" algn="just">
              <a:buFont typeface="Wingdings" panose="05000000000000000000" pitchFamily="2" charset="2"/>
              <a:buChar char="§"/>
            </a:pPr>
            <a:r>
              <a:rPr lang="pt-BR" sz="5100" dirty="0">
                <a:solidFill>
                  <a:srgbClr val="FF0000"/>
                </a:solidFill>
                <a:latin typeface="Bahnschrift Light" panose="020B0502040204020203"/>
              </a:rPr>
              <a:t>Isso porque:</a:t>
            </a:r>
          </a:p>
          <a:p>
            <a:pPr marL="1143000" lvl="1" indent="-1143000" algn="just">
              <a:buFont typeface="Wingdings" panose="05000000000000000000" pitchFamily="2" charset="2"/>
              <a:buChar char="§"/>
            </a:pPr>
            <a:endParaRPr lang="pt-BR" sz="5100" dirty="0">
              <a:solidFill>
                <a:srgbClr val="FF0000"/>
              </a:solidFill>
              <a:latin typeface="Bahnschrift Light" panose="020B0502040204020203"/>
            </a:endParaRPr>
          </a:p>
          <a:p>
            <a:pPr lvl="1" algn="just">
              <a:buFont typeface="Arial" panose="020B0604020202020204" pitchFamily="34" charset="0"/>
              <a:buChar char="•"/>
            </a:pPr>
            <a:r>
              <a:rPr lang="pt-BR" sz="5100" b="1" i="1" dirty="0">
                <a:latin typeface="Bahnschrift Light" panose="020B0502040204020203"/>
              </a:rPr>
              <a:t>Passivo</a:t>
            </a:r>
            <a:r>
              <a:rPr lang="pt-BR" sz="5100" i="1" dirty="0">
                <a:latin typeface="Bahnschrift Light" panose="020B0502040204020203"/>
              </a:rPr>
              <a:t> </a:t>
            </a:r>
            <a:r>
              <a:rPr lang="pt-BR" sz="5100" dirty="0">
                <a:latin typeface="Bahnschrift Light" panose="020B0502040204020203"/>
              </a:rPr>
              <a:t>é uma </a:t>
            </a:r>
            <a:r>
              <a:rPr lang="pt-BR" sz="5100" u="sng" dirty="0">
                <a:latin typeface="Bahnschrift Light" panose="020B0502040204020203"/>
              </a:rPr>
              <a:t>obrigação presente </a:t>
            </a:r>
            <a:r>
              <a:rPr lang="pt-BR" sz="5100" dirty="0">
                <a:latin typeface="Bahnschrift Light" panose="020B0502040204020203"/>
              </a:rPr>
              <a:t>da entidade, derivada de eventos passados, cuja liquidação se espera que resulte na saída de recursos da entidade, capazes de gerar benefícios econômicos;</a:t>
            </a:r>
          </a:p>
          <a:p>
            <a:pPr lvl="1" algn="just">
              <a:buFont typeface="Arial" panose="020B0604020202020204" pitchFamily="34" charset="0"/>
              <a:buChar char="•"/>
            </a:pPr>
            <a:endParaRPr lang="pt-BR" sz="5100" dirty="0">
              <a:latin typeface="Bahnschrift Light" panose="020B0502040204020203"/>
            </a:endParaRPr>
          </a:p>
          <a:p>
            <a:pPr lvl="1" algn="just">
              <a:buFont typeface="Arial" panose="020B0604020202020204" pitchFamily="34" charset="0"/>
              <a:buChar char="•"/>
            </a:pPr>
            <a:r>
              <a:rPr lang="pt-BR" sz="5100" dirty="0">
                <a:latin typeface="Bahnschrift Light" panose="020B0502040204020203"/>
              </a:rPr>
              <a:t>a execução do instrumento é um fato contábil (provoca alterações no patrimônio).</a:t>
            </a:r>
          </a:p>
          <a:p>
            <a:pPr marL="742950" lvl="2" indent="-342900" algn="just"/>
            <a:endParaRPr lang="pt-BR" sz="9800" dirty="0">
              <a:latin typeface="Bahnschrift Light" panose="020B0502040204020203"/>
            </a:endParaRPr>
          </a:p>
          <a:p>
            <a:pPr marL="742950" lvl="2" indent="-342900" algn="just"/>
            <a:endParaRPr lang="pt-BR" sz="9800" dirty="0">
              <a:latin typeface="Bahnschrift Light" panose="020B0502040204020203"/>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34</a:t>
            </a:fld>
            <a:endParaRPr lang="pt-BR">
              <a:solidFill>
                <a:schemeClr val="tx2"/>
              </a:solidFill>
            </a:endParaRPr>
          </a:p>
        </p:txBody>
      </p:sp>
    </p:spTree>
    <p:extLst>
      <p:ext uri="{BB962C8B-B14F-4D97-AF65-F5344CB8AC3E}">
        <p14:creationId xmlns:p14="http://schemas.microsoft.com/office/powerpoint/2010/main" val="409387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heel(1)">
                                      <p:cBhvr>
                                        <p:cTn id="7" dur="20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wheel(1)">
                                      <p:cBhvr>
                                        <p:cTn id="12" dur="20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animEffect transition="in" filter="wheel(1)">
                                      <p:cBhvr>
                                        <p:cTn id="17" dur="20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573710"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411062"/>
            <a:ext cx="7377027" cy="6048724"/>
          </a:xfrm>
        </p:spPr>
        <p:txBody>
          <a:bodyPr anchor="ctr">
            <a:normAutofit fontScale="62500" lnSpcReduction="20000"/>
          </a:bodyPr>
          <a:lstStyle/>
          <a:p>
            <a:pPr lvl="1" algn="just">
              <a:buFont typeface="Wingdings" panose="05000000000000000000" pitchFamily="2" charset="2"/>
              <a:buChar char="§"/>
            </a:pPr>
            <a:r>
              <a:rPr lang="pt-BR" sz="5100" dirty="0">
                <a:latin typeface="Bahnschrift Condensed" panose="020B0502040204020203" pitchFamily="34" charset="0"/>
              </a:rPr>
              <a:t>Dessa forma:</a:t>
            </a:r>
          </a:p>
          <a:p>
            <a:pPr lvl="1" algn="just">
              <a:buFont typeface="Arial" panose="020B0604020202020204" pitchFamily="34" charset="0"/>
              <a:buChar char="•"/>
            </a:pPr>
            <a:endParaRPr lang="pt-BR" sz="5100" dirty="0">
              <a:latin typeface="Bahnschrift Condensed" panose="020B0502040204020203" pitchFamily="34" charset="0"/>
            </a:endParaRPr>
          </a:p>
          <a:p>
            <a:pPr lvl="1" algn="just">
              <a:buFont typeface="Arial" panose="020B0604020202020204" pitchFamily="34" charset="0"/>
              <a:buChar char="•"/>
            </a:pPr>
            <a:endParaRPr lang="pt-BR" sz="5100" dirty="0">
              <a:latin typeface="Bahnschrift Condensed" panose="020B0502040204020203" pitchFamily="34" charset="0"/>
            </a:endParaRPr>
          </a:p>
          <a:p>
            <a:pPr lvl="2" algn="just">
              <a:buFont typeface="Arial" panose="020B0604020202020204" pitchFamily="34" charset="0"/>
              <a:buChar char="•"/>
            </a:pPr>
            <a:r>
              <a:rPr lang="pt-BR" sz="5100" dirty="0">
                <a:latin typeface="Bahnschrift Condensed" panose="020B0502040204020203" pitchFamily="34" charset="0"/>
              </a:rPr>
              <a:t>a celebração das parcerias públicas </a:t>
            </a:r>
            <a:r>
              <a:rPr lang="pt-BR" sz="5100" b="1" u="sng" dirty="0">
                <a:latin typeface="Bahnschrift Condensed" panose="020B0502040204020203" pitchFamily="34" charset="0"/>
              </a:rPr>
              <a:t>podem</a:t>
            </a:r>
            <a:r>
              <a:rPr lang="pt-BR" sz="5100" dirty="0">
                <a:latin typeface="Bahnschrift Condensed" panose="020B0502040204020203" pitchFamily="34" charset="0"/>
              </a:rPr>
              <a:t> ser registradas em contas de compensação:</a:t>
            </a:r>
          </a:p>
          <a:p>
            <a:pPr lvl="2" algn="just">
              <a:buFont typeface="Arial" panose="020B0604020202020204" pitchFamily="34" charset="0"/>
              <a:buChar char="•"/>
            </a:pPr>
            <a:endParaRPr lang="pt-BR" sz="5100" dirty="0">
              <a:latin typeface="Bahnschrift Condensed" panose="020B0502040204020203" pitchFamily="34" charset="0"/>
            </a:endParaRPr>
          </a:p>
          <a:p>
            <a:pPr lvl="2" algn="just">
              <a:buFont typeface="Arial" panose="020B0604020202020204" pitchFamily="34" charset="0"/>
              <a:buChar char="•"/>
            </a:pPr>
            <a:r>
              <a:rPr lang="pt-BR" sz="5100" dirty="0">
                <a:latin typeface="Bahnschrift Condensed" panose="020B0502040204020203" pitchFamily="34" charset="0"/>
              </a:rPr>
              <a:t>“contas de compensação &gt; são contas com finalidade exclusiva de </a:t>
            </a:r>
            <a:r>
              <a:rPr lang="pt-BR" sz="5100" b="1" dirty="0">
                <a:latin typeface="Bahnschrift Condensed" panose="020B0502040204020203" pitchFamily="34" charset="0"/>
              </a:rPr>
              <a:t>controle</a:t>
            </a:r>
            <a:r>
              <a:rPr lang="pt-BR" sz="5100" dirty="0">
                <a:latin typeface="Bahnschrift Condensed" panose="020B0502040204020203" pitchFamily="34" charset="0"/>
              </a:rPr>
              <a:t>. </a:t>
            </a:r>
            <a:r>
              <a:rPr lang="pt-BR" sz="5100" u="sng" dirty="0">
                <a:latin typeface="Bahnschrift Condensed" panose="020B0502040204020203" pitchFamily="34" charset="0"/>
              </a:rPr>
              <a:t>Podem</a:t>
            </a:r>
            <a:r>
              <a:rPr lang="pt-BR" sz="5100" dirty="0">
                <a:latin typeface="Bahnschrift Condensed" panose="020B0502040204020203" pitchFamily="34" charset="0"/>
              </a:rPr>
              <a:t> integrar o Sistema Contábil, </a:t>
            </a:r>
            <a:r>
              <a:rPr lang="pt-BR" sz="5100" b="1" u="sng" dirty="0">
                <a:latin typeface="Bahnschrift Condensed" panose="020B0502040204020203" pitchFamily="34" charset="0"/>
              </a:rPr>
              <a:t>MAS</a:t>
            </a:r>
            <a:r>
              <a:rPr lang="pt-BR" sz="5100" dirty="0">
                <a:latin typeface="Bahnschrift Condensed" panose="020B0502040204020203" pitchFamily="34" charset="0"/>
              </a:rPr>
              <a:t> não integram o Sistema Patrimonial”.</a:t>
            </a: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0" indent="0" algn="just">
              <a:buNone/>
            </a:pPr>
            <a:r>
              <a:rPr lang="pt-BR" sz="2200" dirty="0">
                <a:latin typeface="Bahnschrift Condensed" panose="020B0502040204020203" pitchFamily="34" charset="0"/>
              </a:rPr>
              <a:t> </a:t>
            </a: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35</a:t>
            </a:fld>
            <a:endParaRPr lang="pt-BR">
              <a:solidFill>
                <a:schemeClr val="tx2"/>
              </a:solidFill>
            </a:endParaRPr>
          </a:p>
        </p:txBody>
      </p:sp>
    </p:spTree>
    <p:extLst>
      <p:ext uri="{BB962C8B-B14F-4D97-AF65-F5344CB8AC3E}">
        <p14:creationId xmlns:p14="http://schemas.microsoft.com/office/powerpoint/2010/main" val="19839665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603842"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411062"/>
            <a:ext cx="7377027" cy="6056850"/>
          </a:xfrm>
        </p:spPr>
        <p:txBody>
          <a:bodyPr anchor="ctr">
            <a:normAutofit fontScale="92500" lnSpcReduction="10000"/>
          </a:bodyPr>
          <a:lstStyle/>
          <a:p>
            <a:pPr lvl="1" algn="just">
              <a:buFont typeface="Wingdings" panose="05000000000000000000" pitchFamily="2" charset="2"/>
              <a:buChar char="§"/>
            </a:pPr>
            <a:r>
              <a:rPr lang="pt-BR" sz="3500" dirty="0">
                <a:latin typeface="Bahnschrift Light" panose="020B0502040204020203"/>
              </a:rPr>
              <a:t>Escrituração Contábil</a:t>
            </a:r>
          </a:p>
          <a:p>
            <a:pPr lvl="3" algn="just">
              <a:buFont typeface="Arial" panose="020B0604020202020204" pitchFamily="34" charset="0"/>
              <a:buChar char="•"/>
            </a:pPr>
            <a:r>
              <a:rPr lang="pt-BR" sz="3500" dirty="0">
                <a:latin typeface="Bahnschrift Light" panose="020B0502040204020203"/>
              </a:rPr>
              <a:t>Execução de Parcerias Públicas</a:t>
            </a: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Arial" panose="020B0604020202020204" pitchFamily="34" charset="0"/>
              <a:buChar char="•"/>
            </a:pPr>
            <a:endParaRPr lang="pt-BR" sz="51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0" indent="0" algn="just">
              <a:buNone/>
            </a:pPr>
            <a:r>
              <a:rPr lang="pt-BR" sz="2200" dirty="0">
                <a:latin typeface="Bahnschrift Condensed" panose="020B0502040204020203" pitchFamily="34" charset="0"/>
              </a:rPr>
              <a:t> </a:t>
            </a: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36</a:t>
            </a:fld>
            <a:endParaRPr lang="pt-BR">
              <a:solidFill>
                <a:schemeClr val="tx2"/>
              </a:solidFill>
            </a:endParaRPr>
          </a:p>
        </p:txBody>
      </p:sp>
      <p:graphicFrame>
        <p:nvGraphicFramePr>
          <p:cNvPr id="3" name="Tabela 2">
            <a:extLst>
              <a:ext uri="{FF2B5EF4-FFF2-40B4-BE49-F238E27FC236}">
                <a16:creationId xmlns:a16="http://schemas.microsoft.com/office/drawing/2014/main" id="{14192322-37E9-4C3C-9DB9-30EF6822178C}"/>
              </a:ext>
            </a:extLst>
          </p:cNvPr>
          <p:cNvGraphicFramePr>
            <a:graphicFrameLocks noGrp="1"/>
          </p:cNvGraphicFramePr>
          <p:nvPr>
            <p:extLst>
              <p:ext uri="{D42A27DB-BD31-4B8C-83A1-F6EECF244321}">
                <p14:modId xmlns:p14="http://schemas.microsoft.com/office/powerpoint/2010/main" val="2439581262"/>
              </p:ext>
            </p:extLst>
          </p:nvPr>
        </p:nvGraphicFramePr>
        <p:xfrm>
          <a:off x="4580389" y="1610685"/>
          <a:ext cx="7113863" cy="4459011"/>
        </p:xfrm>
        <a:graphic>
          <a:graphicData uri="http://schemas.openxmlformats.org/drawingml/2006/table">
            <a:tbl>
              <a:tblPr firstRow="1" bandRow="1">
                <a:tableStyleId>{5C22544A-7EE6-4342-B048-85BDC9FD1C3A}</a:tableStyleId>
              </a:tblPr>
              <a:tblGrid>
                <a:gridCol w="1027736">
                  <a:extLst>
                    <a:ext uri="{9D8B030D-6E8A-4147-A177-3AD203B41FA5}">
                      <a16:colId xmlns:a16="http://schemas.microsoft.com/office/drawing/2014/main" val="3490088000"/>
                    </a:ext>
                  </a:extLst>
                </a:gridCol>
                <a:gridCol w="3613134">
                  <a:extLst>
                    <a:ext uri="{9D8B030D-6E8A-4147-A177-3AD203B41FA5}">
                      <a16:colId xmlns:a16="http://schemas.microsoft.com/office/drawing/2014/main" val="1590752392"/>
                    </a:ext>
                  </a:extLst>
                </a:gridCol>
                <a:gridCol w="1252556">
                  <a:extLst>
                    <a:ext uri="{9D8B030D-6E8A-4147-A177-3AD203B41FA5}">
                      <a16:colId xmlns:a16="http://schemas.microsoft.com/office/drawing/2014/main" val="2734345414"/>
                    </a:ext>
                  </a:extLst>
                </a:gridCol>
                <a:gridCol w="1220437">
                  <a:extLst>
                    <a:ext uri="{9D8B030D-6E8A-4147-A177-3AD203B41FA5}">
                      <a16:colId xmlns:a16="http://schemas.microsoft.com/office/drawing/2014/main" val="347575449"/>
                    </a:ext>
                  </a:extLst>
                </a:gridCol>
              </a:tblGrid>
              <a:tr h="418251">
                <a:tc gridSpan="4">
                  <a:txBody>
                    <a:bodyPr/>
                    <a:lstStyle/>
                    <a:p>
                      <a:pPr algn="ctr" fontAlgn="b"/>
                      <a:r>
                        <a:rPr lang="pt-BR" sz="1100" u="none" strike="noStrike" dirty="0">
                          <a:solidFill>
                            <a:schemeClr val="tx1"/>
                          </a:solidFill>
                          <a:effectLst/>
                        </a:rPr>
                        <a:t>REPASSE ANTECIPADO</a:t>
                      </a:r>
                      <a:endParaRPr lang="pt-BR" sz="1100" b="0" i="0" u="none" strike="noStrike" dirty="0">
                        <a:solidFill>
                          <a:schemeClr val="tx1"/>
                        </a:solidFill>
                        <a:effectLst/>
                        <a:latin typeface="Calibri" panose="020F0502020204030204" pitchFamily="34" charset="0"/>
                      </a:endParaRPr>
                    </a:p>
                  </a:txBody>
                  <a:tcPr marL="9525" marR="9525" marT="9525" marB="0" anchor="ctr">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4164851665"/>
                  </a:ext>
                </a:extLst>
              </a:tr>
              <a:tr h="673460">
                <a:tc rowSpan="2">
                  <a:txBody>
                    <a:bodyPr/>
                    <a:lstStyle/>
                    <a:p>
                      <a:pPr algn="ctr" fontAlgn="ctr"/>
                      <a:r>
                        <a:rPr lang="pt-BR" sz="1100" b="1" u="none" strike="noStrike" dirty="0">
                          <a:effectLst/>
                        </a:rPr>
                        <a:t>1</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3">
                        <a:lumMod val="40000"/>
                        <a:lumOff val="60000"/>
                      </a:schemeClr>
                    </a:solidFill>
                  </a:tcPr>
                </a:tc>
                <a:tc>
                  <a:txBody>
                    <a:bodyPr/>
                    <a:lstStyle/>
                    <a:p>
                      <a:pPr algn="l" fontAlgn="b"/>
                      <a:r>
                        <a:rPr lang="pt-BR" sz="1100" b="1" u="none" strike="noStrike" dirty="0">
                          <a:effectLst/>
                        </a:rPr>
                        <a:t>D - BRB C/C  TC nº 01/2018</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3">
                        <a:lumMod val="40000"/>
                        <a:lumOff val="60000"/>
                      </a:schemeClr>
                    </a:solidFill>
                  </a:tcPr>
                </a:tc>
                <a:tc>
                  <a:txBody>
                    <a:bodyPr/>
                    <a:lstStyle/>
                    <a:p>
                      <a:pPr algn="ctr" fontAlgn="b"/>
                      <a:r>
                        <a:rPr lang="pt-BR" sz="1100" b="1" u="none" strike="noStrike" dirty="0">
                          <a:effectLst/>
                        </a:rPr>
                        <a:t>(ATIVO)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3">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2078147129"/>
                  </a:ext>
                </a:extLst>
              </a:tr>
              <a:tr h="673460">
                <a:tc vMerge="1">
                  <a:txBody>
                    <a:bodyPr/>
                    <a:lstStyle/>
                    <a:p>
                      <a:endParaRPr lang="pt-BR"/>
                    </a:p>
                  </a:txBody>
                  <a:tcPr/>
                </a:tc>
                <a:tc>
                  <a:txBody>
                    <a:bodyPr/>
                    <a:lstStyle/>
                    <a:p>
                      <a:pPr algn="l" fontAlgn="b"/>
                      <a:r>
                        <a:rPr lang="pt-BR" sz="1100" b="1" u="none" strike="noStrike" dirty="0">
                          <a:effectLst/>
                        </a:rPr>
                        <a:t>C - TC nº 01/2018 A EXECUTAR</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3">
                        <a:lumMod val="40000"/>
                        <a:lumOff val="60000"/>
                      </a:schemeClr>
                    </a:solidFill>
                  </a:tcPr>
                </a:tc>
                <a:tc>
                  <a:txBody>
                    <a:bodyPr/>
                    <a:lstStyle/>
                    <a:p>
                      <a:pPr algn="ctr" fontAlgn="b"/>
                      <a:r>
                        <a:rPr lang="pt-BR" sz="1100" b="1" u="none" strike="noStrike" dirty="0">
                          <a:effectLst/>
                        </a:rPr>
                        <a:t>(PASSIVO)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3">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9547415"/>
                  </a:ext>
                </a:extLst>
              </a:tr>
              <a:tr h="673460">
                <a:tc rowSpan="2">
                  <a:txBody>
                    <a:bodyPr/>
                    <a:lstStyle/>
                    <a:p>
                      <a:pPr algn="ctr" fontAlgn="ctr"/>
                      <a:r>
                        <a:rPr lang="pt-BR" sz="1100" b="1" u="none" strike="noStrike">
                          <a:effectLst/>
                        </a:rPr>
                        <a:t>2</a:t>
                      </a:r>
                      <a:endParaRPr lang="pt-BR" sz="1100" b="1" i="0" u="none" strike="noStrike">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l" fontAlgn="b"/>
                      <a:r>
                        <a:rPr lang="pt-BR" sz="1100" b="1" u="none" strike="noStrike" dirty="0">
                          <a:effectLst/>
                        </a:rPr>
                        <a:t>D – DESPESAS  TC nº 01/2018</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pt-BR" sz="1100" b="1" u="none" strike="noStrike" dirty="0">
                          <a:effectLst/>
                        </a:rPr>
                        <a:t>(RESULTADO)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39531428"/>
                  </a:ext>
                </a:extLst>
              </a:tr>
              <a:tr h="673460">
                <a:tc vMerge="1">
                  <a:txBody>
                    <a:bodyPr/>
                    <a:lstStyle/>
                    <a:p>
                      <a:endParaRPr lang="pt-BR"/>
                    </a:p>
                  </a:txBody>
                  <a:tcPr/>
                </a:tc>
                <a:tc>
                  <a:txBody>
                    <a:bodyPr/>
                    <a:lstStyle/>
                    <a:p>
                      <a:pPr algn="l" fontAlgn="b"/>
                      <a:r>
                        <a:rPr lang="pt-BR" sz="1100" b="1" u="none" strike="noStrike" dirty="0">
                          <a:effectLst/>
                        </a:rPr>
                        <a:t>C - BRB C/C  TC nº 01/2018</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pt-BR" sz="1100" b="1" u="none" strike="noStrike" dirty="0">
                          <a:effectLst/>
                        </a:rPr>
                        <a:t>(ATIVO)</a:t>
                      </a:r>
                      <a:endParaRPr lang="pt-BR" sz="1100" b="1" i="0" u="none" strike="noStrike" dirty="0">
                        <a:solidFill>
                          <a:srgbClr val="000000"/>
                        </a:solidFill>
                        <a:effectLst/>
                        <a:latin typeface="Calibri" panose="020F0502020204030204" pitchFamily="34" charset="0"/>
                      </a:endParaRPr>
                    </a:p>
                    <a:p>
                      <a:pPr algn="ctr" fontAlgn="b"/>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950386523"/>
                  </a:ext>
                </a:extLst>
              </a:tr>
              <a:tr h="673460">
                <a:tc rowSpan="2">
                  <a:txBody>
                    <a:bodyPr/>
                    <a:lstStyle/>
                    <a:p>
                      <a:pPr algn="ctr" fontAlgn="ctr"/>
                      <a:r>
                        <a:rPr lang="pt-BR" sz="1100" b="1" u="none" strike="noStrike">
                          <a:effectLst/>
                        </a:rPr>
                        <a:t>3</a:t>
                      </a:r>
                      <a:endParaRPr lang="pt-BR" sz="1100" b="1" i="0" u="none" strike="noStrike">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l" fontAlgn="b"/>
                      <a:r>
                        <a:rPr lang="pt-BR" sz="1100" b="1" u="none" strike="noStrike" dirty="0">
                          <a:effectLst/>
                        </a:rPr>
                        <a:t>D - TC nº 01/2018 A EXECUTAR</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pt-BR" sz="1100" b="1" u="none" strike="noStrike" dirty="0">
                          <a:effectLst/>
                        </a:rPr>
                        <a:t>(PASSIVO)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638242572"/>
                  </a:ext>
                </a:extLst>
              </a:tr>
              <a:tr h="673460">
                <a:tc vMerge="1">
                  <a:txBody>
                    <a:bodyPr/>
                    <a:lstStyle/>
                    <a:p>
                      <a:endParaRPr lang="pt-BR"/>
                    </a:p>
                  </a:txBody>
                  <a:tcPr/>
                </a:tc>
                <a:tc>
                  <a:txBody>
                    <a:bodyPr/>
                    <a:lstStyle/>
                    <a:p>
                      <a:pPr algn="l" fontAlgn="b"/>
                      <a:r>
                        <a:rPr lang="pt-BR" sz="1100" b="1" u="none" strike="noStrike" dirty="0">
                          <a:effectLst/>
                        </a:rPr>
                        <a:t>C - RECEITA TC nº 01/2018 </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pt-BR" sz="1100" b="1" u="none" strike="noStrike" dirty="0">
                          <a:effectLst/>
                        </a:rPr>
                        <a:t>(RESULTADO)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1">
                        <a:lumMod val="40000"/>
                        <a:lumOff val="60000"/>
                      </a:schemeClr>
                    </a:solidFill>
                  </a:tcPr>
                </a:tc>
                <a:extLst>
                  <a:ext uri="{0D108BD9-81ED-4DB2-BD59-A6C34878D82A}">
                    <a16:rowId xmlns:a16="http://schemas.microsoft.com/office/drawing/2014/main" val="284153140"/>
                  </a:ext>
                </a:extLst>
              </a:tr>
            </a:tbl>
          </a:graphicData>
        </a:graphic>
      </p:graphicFrame>
    </p:spTree>
    <p:extLst>
      <p:ext uri="{BB962C8B-B14F-4D97-AF65-F5344CB8AC3E}">
        <p14:creationId xmlns:p14="http://schemas.microsoft.com/office/powerpoint/2010/main" val="11954554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609127"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411062"/>
            <a:ext cx="7377027" cy="6056850"/>
          </a:xfrm>
        </p:spPr>
        <p:txBody>
          <a:bodyPr anchor="ctr">
            <a:normAutofit fontScale="92500" lnSpcReduction="20000"/>
          </a:bodyPr>
          <a:lstStyle/>
          <a:p>
            <a:pPr lvl="1" algn="just">
              <a:buFont typeface="Wingdings" panose="05000000000000000000" pitchFamily="2" charset="2"/>
              <a:buChar char="§"/>
            </a:pPr>
            <a:r>
              <a:rPr lang="pt-BR" sz="3500" dirty="0">
                <a:latin typeface="Bahnschrift Light" panose="020B0502040204020203"/>
              </a:rPr>
              <a:t>Escrituração Contábil</a:t>
            </a:r>
          </a:p>
          <a:p>
            <a:pPr lvl="3" algn="just">
              <a:buFont typeface="Arial" panose="020B0604020202020204" pitchFamily="34" charset="0"/>
              <a:buChar char="•"/>
            </a:pPr>
            <a:r>
              <a:rPr lang="pt-BR" sz="3500" dirty="0">
                <a:latin typeface="Bahnschrift Light" panose="020B0502040204020203"/>
              </a:rPr>
              <a:t>Execução de Parcerias Públicas</a:t>
            </a: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Wingdings" panose="05000000000000000000" pitchFamily="2" charset="2"/>
              <a:buChar char="§"/>
            </a:pPr>
            <a:endParaRPr lang="pt-BR" sz="5100" dirty="0">
              <a:latin typeface="Bahnschrift Condensed" panose="020B0502040204020203" pitchFamily="34" charset="0"/>
            </a:endParaRPr>
          </a:p>
          <a:p>
            <a:pPr lvl="1" algn="just">
              <a:buFont typeface="Arial" panose="020B0604020202020204" pitchFamily="34" charset="0"/>
              <a:buChar char="•"/>
            </a:pPr>
            <a:endParaRPr lang="pt-BR" sz="51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360000" algn="just">
              <a:buFont typeface="Wingdings" panose="05000000000000000000" pitchFamily="2" charset="2"/>
              <a:buChar char="§"/>
            </a:pPr>
            <a:endParaRPr lang="pt-BR" sz="3600" dirty="0">
              <a:latin typeface="Bahnschrift Condensed" panose="020B0502040204020203" pitchFamily="34" charset="0"/>
            </a:endParaRPr>
          </a:p>
          <a:p>
            <a:pPr marL="840060" indent="-571500" algn="just">
              <a:buFont typeface="Arial" panose="020B0604020202020204" pitchFamily="34" charset="0"/>
              <a:buChar char="•"/>
            </a:pPr>
            <a:r>
              <a:rPr lang="pt-BR" sz="3500" dirty="0">
                <a:latin typeface="Bahnschrift Light" panose="020B0502040204020203"/>
              </a:rPr>
              <a:t>Detalhamento das parcerias em NE </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37</a:t>
            </a:fld>
            <a:endParaRPr lang="pt-BR">
              <a:solidFill>
                <a:schemeClr val="tx2"/>
              </a:solidFill>
            </a:endParaRPr>
          </a:p>
        </p:txBody>
      </p:sp>
      <p:graphicFrame>
        <p:nvGraphicFramePr>
          <p:cNvPr id="5" name="Tabela 4">
            <a:extLst>
              <a:ext uri="{FF2B5EF4-FFF2-40B4-BE49-F238E27FC236}">
                <a16:creationId xmlns:a16="http://schemas.microsoft.com/office/drawing/2014/main" id="{661EE95E-EB87-4BD7-8B41-9B8399FDC4F4}"/>
              </a:ext>
            </a:extLst>
          </p:cNvPr>
          <p:cNvGraphicFramePr>
            <a:graphicFrameLocks noGrp="1"/>
          </p:cNvGraphicFramePr>
          <p:nvPr>
            <p:extLst>
              <p:ext uri="{D42A27DB-BD31-4B8C-83A1-F6EECF244321}">
                <p14:modId xmlns:p14="http://schemas.microsoft.com/office/powerpoint/2010/main" val="3848528358"/>
              </p:ext>
            </p:extLst>
          </p:nvPr>
        </p:nvGraphicFramePr>
        <p:xfrm>
          <a:off x="4572000" y="1577130"/>
          <a:ext cx="7063529" cy="4085438"/>
        </p:xfrm>
        <a:graphic>
          <a:graphicData uri="http://schemas.openxmlformats.org/drawingml/2006/table">
            <a:tbl>
              <a:tblPr firstRow="1" bandRow="1">
                <a:tableStyleId>{5C22544A-7EE6-4342-B048-85BDC9FD1C3A}</a:tableStyleId>
              </a:tblPr>
              <a:tblGrid>
                <a:gridCol w="1020466">
                  <a:extLst>
                    <a:ext uri="{9D8B030D-6E8A-4147-A177-3AD203B41FA5}">
                      <a16:colId xmlns:a16="http://schemas.microsoft.com/office/drawing/2014/main" val="2119659249"/>
                    </a:ext>
                  </a:extLst>
                </a:gridCol>
                <a:gridCol w="3587572">
                  <a:extLst>
                    <a:ext uri="{9D8B030D-6E8A-4147-A177-3AD203B41FA5}">
                      <a16:colId xmlns:a16="http://schemas.microsoft.com/office/drawing/2014/main" val="3745965135"/>
                    </a:ext>
                  </a:extLst>
                </a:gridCol>
                <a:gridCol w="1243690">
                  <a:extLst>
                    <a:ext uri="{9D8B030D-6E8A-4147-A177-3AD203B41FA5}">
                      <a16:colId xmlns:a16="http://schemas.microsoft.com/office/drawing/2014/main" val="2635422898"/>
                    </a:ext>
                  </a:extLst>
                </a:gridCol>
                <a:gridCol w="1211801">
                  <a:extLst>
                    <a:ext uri="{9D8B030D-6E8A-4147-A177-3AD203B41FA5}">
                      <a16:colId xmlns:a16="http://schemas.microsoft.com/office/drawing/2014/main" val="231648221"/>
                    </a:ext>
                  </a:extLst>
                </a:gridCol>
              </a:tblGrid>
              <a:tr h="583634">
                <a:tc gridSpan="4">
                  <a:txBody>
                    <a:bodyPr/>
                    <a:lstStyle/>
                    <a:p>
                      <a:pPr algn="ctr" fontAlgn="b"/>
                      <a:r>
                        <a:rPr lang="pt-BR" sz="1100" u="none" strike="noStrike" dirty="0">
                          <a:solidFill>
                            <a:schemeClr val="tx1"/>
                          </a:solidFill>
                          <a:effectLst/>
                        </a:rPr>
                        <a:t>ATRASO NO REPASSE </a:t>
                      </a:r>
                      <a:endParaRPr lang="pt-BR" sz="1100" b="0" i="0" u="none" strike="noStrike" dirty="0">
                        <a:solidFill>
                          <a:schemeClr val="tx1"/>
                        </a:solidFill>
                        <a:effectLst/>
                        <a:latin typeface="Calibri" panose="020F0502020204030204" pitchFamily="34" charset="0"/>
                      </a:endParaRPr>
                    </a:p>
                  </a:txBody>
                  <a:tcPr marL="9525" marR="9525" marT="9525" marB="0" anchor="ctr">
                    <a:solidFill>
                      <a:schemeClr val="accent6">
                        <a:lumMod val="60000"/>
                        <a:lumOff val="4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320069331"/>
                  </a:ext>
                </a:extLst>
              </a:tr>
              <a:tr h="583634">
                <a:tc rowSpan="2">
                  <a:txBody>
                    <a:bodyPr/>
                    <a:lstStyle/>
                    <a:p>
                      <a:pPr algn="ctr" fontAlgn="ctr"/>
                      <a:r>
                        <a:rPr lang="pt-BR" sz="1100" b="1" u="none" strike="noStrike">
                          <a:effectLst/>
                        </a:rPr>
                        <a:t>1</a:t>
                      </a:r>
                      <a:endParaRPr lang="pt-BR" sz="1100" b="1" i="0" u="none" strike="noStrike">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l" fontAlgn="b"/>
                      <a:r>
                        <a:rPr lang="pt-BR" sz="1100" b="1" u="none" strike="noStrike" dirty="0">
                          <a:effectLst/>
                        </a:rPr>
                        <a:t>D - DESPESAS TC nº 01/2018</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b"/>
                      <a:r>
                        <a:rPr lang="pt-BR" sz="1100" b="1" u="none" strike="noStrike" dirty="0">
                          <a:effectLst/>
                        </a:rPr>
                        <a:t>(RESULTADO)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extLst>
                  <a:ext uri="{0D108BD9-81ED-4DB2-BD59-A6C34878D82A}">
                    <a16:rowId xmlns:a16="http://schemas.microsoft.com/office/drawing/2014/main" val="1544263703"/>
                  </a:ext>
                </a:extLst>
              </a:tr>
              <a:tr h="583634">
                <a:tc vMerge="1">
                  <a:txBody>
                    <a:bodyPr/>
                    <a:lstStyle/>
                    <a:p>
                      <a:endParaRPr lang="pt-BR"/>
                    </a:p>
                  </a:txBody>
                  <a:tcPr/>
                </a:tc>
                <a:tc>
                  <a:txBody>
                    <a:bodyPr/>
                    <a:lstStyle/>
                    <a:p>
                      <a:pPr algn="l" fontAlgn="b"/>
                      <a:r>
                        <a:rPr lang="pt-BR" sz="1100" b="1" u="none" strike="noStrike" dirty="0">
                          <a:effectLst/>
                        </a:rPr>
                        <a:t>C - DESPESAS TC nº 01/2018 A PAGAR</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b"/>
                      <a:r>
                        <a:rPr lang="pt-BR" sz="1100" b="1" u="none" strike="noStrike" dirty="0">
                          <a:effectLst/>
                        </a:rPr>
                        <a:t>(PASSIVO)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bg2">
                        <a:lumMod val="90000"/>
                      </a:schemeClr>
                    </a:solidFill>
                  </a:tcPr>
                </a:tc>
                <a:extLst>
                  <a:ext uri="{0D108BD9-81ED-4DB2-BD59-A6C34878D82A}">
                    <a16:rowId xmlns:a16="http://schemas.microsoft.com/office/drawing/2014/main" val="2134087458"/>
                  </a:ext>
                </a:extLst>
              </a:tr>
              <a:tr h="583634">
                <a:tc rowSpan="2">
                  <a:txBody>
                    <a:bodyPr/>
                    <a:lstStyle/>
                    <a:p>
                      <a:pPr algn="ctr" fontAlgn="ctr"/>
                      <a:r>
                        <a:rPr lang="pt-BR" sz="1100" b="1" u="none" strike="noStrike" dirty="0">
                          <a:effectLst/>
                        </a:rPr>
                        <a:t>2</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l" fontAlgn="b"/>
                      <a:r>
                        <a:rPr lang="pt-BR" sz="1100" b="1" u="none" strike="noStrike" dirty="0">
                          <a:effectLst/>
                        </a:rPr>
                        <a:t>D - TC nº 01/2018 A RECEBER </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b"/>
                      <a:r>
                        <a:rPr lang="pt-BR" sz="1100" b="1" u="none" strike="noStrike" dirty="0">
                          <a:effectLst/>
                        </a:rPr>
                        <a:t>(ATIVO)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extLst>
                  <a:ext uri="{0D108BD9-81ED-4DB2-BD59-A6C34878D82A}">
                    <a16:rowId xmlns:a16="http://schemas.microsoft.com/office/drawing/2014/main" val="1800691811"/>
                  </a:ext>
                </a:extLst>
              </a:tr>
              <a:tr h="583634">
                <a:tc vMerge="1">
                  <a:txBody>
                    <a:bodyPr/>
                    <a:lstStyle/>
                    <a:p>
                      <a:endParaRPr lang="pt-BR"/>
                    </a:p>
                  </a:txBody>
                  <a:tcPr/>
                </a:tc>
                <a:tc>
                  <a:txBody>
                    <a:bodyPr/>
                    <a:lstStyle/>
                    <a:p>
                      <a:pPr algn="l" fontAlgn="b"/>
                      <a:r>
                        <a:rPr lang="pt-BR" sz="1100" b="1" u="none" strike="noStrike" dirty="0">
                          <a:effectLst/>
                        </a:rPr>
                        <a:t>C – RECEITA TC nº 01/2018 </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b"/>
                      <a:r>
                        <a:rPr lang="pt-BR" sz="1100" b="1" u="none" strike="noStrike" dirty="0">
                          <a:effectLst/>
                        </a:rPr>
                        <a:t>(RESULTADO)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5">
                        <a:lumMod val="40000"/>
                        <a:lumOff val="60000"/>
                      </a:schemeClr>
                    </a:solidFill>
                  </a:tcPr>
                </a:tc>
                <a:extLst>
                  <a:ext uri="{0D108BD9-81ED-4DB2-BD59-A6C34878D82A}">
                    <a16:rowId xmlns:a16="http://schemas.microsoft.com/office/drawing/2014/main" val="927432240"/>
                  </a:ext>
                </a:extLst>
              </a:tr>
              <a:tr h="583634">
                <a:tc rowSpan="2">
                  <a:txBody>
                    <a:bodyPr/>
                    <a:lstStyle/>
                    <a:p>
                      <a:pPr algn="ctr" fontAlgn="ctr"/>
                      <a:r>
                        <a:rPr lang="pt-BR" sz="1100" b="1" u="none" strike="noStrike">
                          <a:effectLst/>
                        </a:rPr>
                        <a:t>3</a:t>
                      </a:r>
                      <a:endParaRPr lang="pt-BR" sz="1100" b="1" i="0" u="none" strike="noStrike">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l" fontAlgn="b"/>
                      <a:r>
                        <a:rPr lang="pt-BR" sz="1100" b="1" u="none" strike="noStrike" dirty="0">
                          <a:effectLst/>
                        </a:rPr>
                        <a:t>D - BRB C/C  TC nº 01/2018</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pt-BR" sz="1100" b="1" u="none" strike="noStrike" dirty="0">
                          <a:effectLst/>
                        </a:rPr>
                        <a:t>(ATIVO)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329710944"/>
                  </a:ext>
                </a:extLst>
              </a:tr>
              <a:tr h="583634">
                <a:tc vMerge="1">
                  <a:txBody>
                    <a:bodyPr/>
                    <a:lstStyle/>
                    <a:p>
                      <a:endParaRPr lang="pt-BR"/>
                    </a:p>
                  </a:txBody>
                  <a:tcPr/>
                </a:tc>
                <a:tc>
                  <a:txBody>
                    <a:bodyPr/>
                    <a:lstStyle/>
                    <a:p>
                      <a:pPr algn="l" fontAlgn="b"/>
                      <a:r>
                        <a:rPr lang="pt-BR" sz="1100" b="1" u="none" strike="noStrike" dirty="0">
                          <a:effectLst/>
                        </a:rPr>
                        <a:t>C - TC nº 01/2018 A RECEBER</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pt-BR" sz="1100" b="1" u="none" strike="noStrike" dirty="0">
                          <a:effectLst/>
                        </a:rPr>
                        <a:t>(ATIVO)</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tc>
                  <a:txBody>
                    <a:bodyPr/>
                    <a:lstStyle/>
                    <a:p>
                      <a:pPr algn="ctr" fontAlgn="b"/>
                      <a:r>
                        <a:rPr lang="pt-BR" sz="1100" b="1" u="none" strike="noStrike" dirty="0">
                          <a:effectLst/>
                        </a:rPr>
                        <a:t>R$ 200 mil</a:t>
                      </a:r>
                      <a:endParaRPr lang="pt-BR" sz="1100" b="1" i="0" u="none" strike="noStrike" dirty="0">
                        <a:solidFill>
                          <a:srgbClr val="000000"/>
                        </a:solidFill>
                        <a:effectLst/>
                        <a:latin typeface="Calibri" panose="020F050202020403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1595203235"/>
                  </a:ext>
                </a:extLst>
              </a:tr>
            </a:tbl>
          </a:graphicData>
        </a:graphic>
      </p:graphicFrame>
    </p:spTree>
    <p:extLst>
      <p:ext uri="{BB962C8B-B14F-4D97-AF65-F5344CB8AC3E}">
        <p14:creationId xmlns:p14="http://schemas.microsoft.com/office/powerpoint/2010/main" val="1292881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615655"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43281"/>
            <a:ext cx="7377027" cy="6291743"/>
          </a:xfrm>
        </p:spPr>
        <p:txBody>
          <a:bodyPr anchor="ctr">
            <a:normAutofit fontScale="85000" lnSpcReduction="10000"/>
          </a:bodyPr>
          <a:lstStyle/>
          <a:p>
            <a:pPr algn="just">
              <a:buFont typeface="Wingdings" panose="05000000000000000000" pitchFamily="2" charset="2"/>
              <a:buChar char="§"/>
            </a:pPr>
            <a:r>
              <a:rPr lang="pt-BR" sz="3200" dirty="0">
                <a:latin typeface="Bahnschrift Light"/>
              </a:rPr>
              <a:t>Escrituração Contábil</a:t>
            </a:r>
          </a:p>
          <a:p>
            <a:pPr marL="611460" indent="-342900" algn="just">
              <a:buFont typeface="Arial" panose="020B0604020202020204" pitchFamily="34" charset="0"/>
              <a:buChar char="•"/>
            </a:pPr>
            <a:r>
              <a:rPr lang="pt-BR" sz="3200" dirty="0">
                <a:latin typeface="Bahnschrift Light"/>
              </a:rPr>
              <a:t>Reavaliação de Ativos (possibilidade restritiva).</a:t>
            </a:r>
          </a:p>
          <a:p>
            <a:pPr marL="611460" indent="-342900" algn="just">
              <a:buFont typeface="Arial" panose="020B0604020202020204" pitchFamily="34" charset="0"/>
              <a:buChar char="•"/>
            </a:pPr>
            <a:r>
              <a:rPr lang="pt-BR" sz="3200" spc="-1" dirty="0">
                <a:solidFill>
                  <a:srgbClr val="404040"/>
                </a:solidFill>
                <a:uFill>
                  <a:solidFill>
                    <a:srgbClr val="FFFFFF"/>
                  </a:solidFill>
                </a:uFill>
                <a:latin typeface="Bahnschrift Light"/>
              </a:rPr>
              <a:t>Após a convergência aos padrões internacionais - em regra, exige-se permissão em lei (CPC 27); </a:t>
            </a:r>
          </a:p>
          <a:p>
            <a:pPr marL="611460" indent="-342900" algn="just">
              <a:buFont typeface="Arial" panose="020B0604020202020204" pitchFamily="34" charset="0"/>
              <a:buChar char="•"/>
            </a:pPr>
            <a:endParaRPr lang="pt-BR" sz="3200" spc="-1" dirty="0">
              <a:solidFill>
                <a:srgbClr val="404040"/>
              </a:solidFill>
              <a:uFill>
                <a:solidFill>
                  <a:srgbClr val="FFFFFF"/>
                </a:solidFill>
              </a:uFill>
              <a:latin typeface="Bahnschrift Light"/>
            </a:endParaRPr>
          </a:p>
          <a:p>
            <a:pPr algn="just"/>
            <a:r>
              <a:rPr lang="pt-BR" sz="3200" spc="-1" dirty="0">
                <a:solidFill>
                  <a:srgbClr val="404040"/>
                </a:solidFill>
                <a:uFill>
                  <a:solidFill>
                    <a:srgbClr val="FFFFFF"/>
                  </a:solidFill>
                </a:uFill>
                <a:latin typeface="Bahnschrift Light"/>
              </a:rPr>
              <a:t>Custo Atribuído (</a:t>
            </a:r>
            <a:r>
              <a:rPr lang="pt-BR" sz="3200" spc="-1" dirty="0" err="1">
                <a:solidFill>
                  <a:srgbClr val="404040"/>
                </a:solidFill>
                <a:uFill>
                  <a:solidFill>
                    <a:srgbClr val="FFFFFF"/>
                  </a:solidFill>
                </a:uFill>
                <a:latin typeface="Bahnschrift Light"/>
              </a:rPr>
              <a:t>deemed</a:t>
            </a:r>
            <a:r>
              <a:rPr lang="pt-BR" sz="3200" spc="-1" dirty="0">
                <a:solidFill>
                  <a:srgbClr val="404040"/>
                </a:solidFill>
                <a:uFill>
                  <a:solidFill>
                    <a:srgbClr val="FFFFFF"/>
                  </a:solidFill>
                </a:uFill>
                <a:latin typeface="Bahnschrift Light"/>
              </a:rPr>
              <a:t> </a:t>
            </a:r>
            <a:r>
              <a:rPr lang="pt-BR" sz="3200" spc="-1" dirty="0" err="1">
                <a:solidFill>
                  <a:srgbClr val="404040"/>
                </a:solidFill>
                <a:uFill>
                  <a:solidFill>
                    <a:srgbClr val="FFFFFF"/>
                  </a:solidFill>
                </a:uFill>
                <a:latin typeface="Bahnschrift Light"/>
              </a:rPr>
              <a:t>cost</a:t>
            </a:r>
            <a:r>
              <a:rPr lang="pt-BR" sz="3200" spc="-1" dirty="0">
                <a:solidFill>
                  <a:srgbClr val="404040"/>
                </a:solidFill>
                <a:uFill>
                  <a:solidFill>
                    <a:srgbClr val="FFFFFF"/>
                  </a:solidFill>
                </a:uFill>
                <a:latin typeface="Bahnschrift Light"/>
              </a:rPr>
              <a:t>) – quando da adoção inicial do CPC 27, permitiu-se o ajuste do valor contábil dos bens ao valor justo (ICPC 10); e</a:t>
            </a:r>
          </a:p>
          <a:p>
            <a:pPr algn="just"/>
            <a:r>
              <a:rPr lang="pt-BR" sz="3200" b="1" spc="-1" dirty="0">
                <a:solidFill>
                  <a:srgbClr val="404040"/>
                </a:solidFill>
                <a:uFill>
                  <a:solidFill>
                    <a:srgbClr val="FFFFFF"/>
                  </a:solidFill>
                </a:uFill>
                <a:latin typeface="Bahnschrift Light"/>
              </a:rPr>
              <a:t>Valor Justo </a:t>
            </a:r>
            <a:r>
              <a:rPr lang="pt-BR" sz="3200" spc="-1" dirty="0">
                <a:solidFill>
                  <a:srgbClr val="404040"/>
                </a:solidFill>
                <a:uFill>
                  <a:solidFill>
                    <a:srgbClr val="FFFFFF"/>
                  </a:solidFill>
                </a:uFill>
                <a:latin typeface="Bahnschrift Light"/>
              </a:rPr>
              <a:t>é o preço que seria recebido pela venda de um ativo ou que seria pago pela transferência de um passivo em uma transação não forçada entre participantes do mercado na data de mensuração (CPC 01).</a:t>
            </a:r>
            <a:endParaRPr lang="pt-BR" sz="3200" dirty="0">
              <a:latin typeface="Bahnschrift Light"/>
            </a:endParaRPr>
          </a:p>
          <a:p>
            <a:pPr marL="360000" algn="just">
              <a:buFont typeface="Wingdings" panose="05000000000000000000" pitchFamily="2" charset="2"/>
              <a:buChar char="§"/>
            </a:pPr>
            <a:endParaRPr lang="pt-BR" sz="2200" dirty="0">
              <a:latin typeface="Bahnschrift Condensed" panose="020B0502040204020203" pitchFamily="34" charset="0"/>
            </a:endParaRPr>
          </a:p>
          <a:p>
            <a:pPr marL="0" indent="0" algn="just">
              <a:buNone/>
            </a:pPr>
            <a:r>
              <a:rPr lang="pt-BR" sz="2200" dirty="0">
                <a:latin typeface="Bahnschrift Condensed" panose="020B0502040204020203" pitchFamily="34" charset="0"/>
              </a:rPr>
              <a:t> </a:t>
            </a: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38</a:t>
            </a:fld>
            <a:endParaRPr lang="pt-BR">
              <a:solidFill>
                <a:schemeClr val="tx2"/>
              </a:solidFill>
            </a:endParaRPr>
          </a:p>
        </p:txBody>
      </p:sp>
    </p:spTree>
    <p:extLst>
      <p:ext uri="{BB962C8B-B14F-4D97-AF65-F5344CB8AC3E}">
        <p14:creationId xmlns:p14="http://schemas.microsoft.com/office/powerpoint/2010/main" val="174907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down)">
                                      <p:cBhvr>
                                        <p:cTn id="7" dur="580">
                                          <p:stCondLst>
                                            <p:cond delay="0"/>
                                          </p:stCondLst>
                                        </p:cTn>
                                        <p:tgtEl>
                                          <p:spTgt spid="8">
                                            <p:txEl>
                                              <p:pRg st="1" end="1"/>
                                            </p:txEl>
                                          </p:spTgt>
                                        </p:tgtEl>
                                      </p:cBhvr>
                                    </p:animEffect>
                                    <p:anim calcmode="lin" valueType="num">
                                      <p:cBhvr>
                                        <p:cTn id="8"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1" end="1"/>
                                            </p:txEl>
                                          </p:spTgt>
                                        </p:tgtEl>
                                      </p:cBhvr>
                                      <p:to x="100000" y="60000"/>
                                    </p:animScale>
                                    <p:animScale>
                                      <p:cBhvr>
                                        <p:cTn id="14" dur="166" decel="50000">
                                          <p:stCondLst>
                                            <p:cond delay="676"/>
                                          </p:stCondLst>
                                        </p:cTn>
                                        <p:tgtEl>
                                          <p:spTgt spid="8">
                                            <p:txEl>
                                              <p:pRg st="1" end="1"/>
                                            </p:txEl>
                                          </p:spTgt>
                                        </p:tgtEl>
                                      </p:cBhvr>
                                      <p:to x="100000" y="100000"/>
                                    </p:animScale>
                                    <p:animScale>
                                      <p:cBhvr>
                                        <p:cTn id="15" dur="26">
                                          <p:stCondLst>
                                            <p:cond delay="1312"/>
                                          </p:stCondLst>
                                        </p:cTn>
                                        <p:tgtEl>
                                          <p:spTgt spid="8">
                                            <p:txEl>
                                              <p:pRg st="1" end="1"/>
                                            </p:txEl>
                                          </p:spTgt>
                                        </p:tgtEl>
                                      </p:cBhvr>
                                      <p:to x="100000" y="80000"/>
                                    </p:animScale>
                                    <p:animScale>
                                      <p:cBhvr>
                                        <p:cTn id="16" dur="166" decel="50000">
                                          <p:stCondLst>
                                            <p:cond delay="1338"/>
                                          </p:stCondLst>
                                        </p:cTn>
                                        <p:tgtEl>
                                          <p:spTgt spid="8">
                                            <p:txEl>
                                              <p:pRg st="1" end="1"/>
                                            </p:txEl>
                                          </p:spTgt>
                                        </p:tgtEl>
                                      </p:cBhvr>
                                      <p:to x="100000" y="100000"/>
                                    </p:animScale>
                                    <p:animScale>
                                      <p:cBhvr>
                                        <p:cTn id="17" dur="26">
                                          <p:stCondLst>
                                            <p:cond delay="1642"/>
                                          </p:stCondLst>
                                        </p:cTn>
                                        <p:tgtEl>
                                          <p:spTgt spid="8">
                                            <p:txEl>
                                              <p:pRg st="1" end="1"/>
                                            </p:txEl>
                                          </p:spTgt>
                                        </p:tgtEl>
                                      </p:cBhvr>
                                      <p:to x="100000" y="90000"/>
                                    </p:animScale>
                                    <p:animScale>
                                      <p:cBhvr>
                                        <p:cTn id="18" dur="166" decel="50000">
                                          <p:stCondLst>
                                            <p:cond delay="1668"/>
                                          </p:stCondLst>
                                        </p:cTn>
                                        <p:tgtEl>
                                          <p:spTgt spid="8">
                                            <p:txEl>
                                              <p:pRg st="1" end="1"/>
                                            </p:txEl>
                                          </p:spTgt>
                                        </p:tgtEl>
                                      </p:cBhvr>
                                      <p:to x="100000" y="100000"/>
                                    </p:animScale>
                                    <p:animScale>
                                      <p:cBhvr>
                                        <p:cTn id="19" dur="26">
                                          <p:stCondLst>
                                            <p:cond delay="1808"/>
                                          </p:stCondLst>
                                        </p:cTn>
                                        <p:tgtEl>
                                          <p:spTgt spid="8">
                                            <p:txEl>
                                              <p:pRg st="1" end="1"/>
                                            </p:txEl>
                                          </p:spTgt>
                                        </p:tgtEl>
                                      </p:cBhvr>
                                      <p:to x="100000" y="95000"/>
                                    </p:animScale>
                                    <p:animScale>
                                      <p:cBhvr>
                                        <p:cTn id="20" dur="166" decel="50000">
                                          <p:stCondLst>
                                            <p:cond delay="1834"/>
                                          </p:stCondLst>
                                        </p:cTn>
                                        <p:tgtEl>
                                          <p:spTgt spid="8">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wipe(down)">
                                      <p:cBhvr>
                                        <p:cTn id="25" dur="580">
                                          <p:stCondLst>
                                            <p:cond delay="0"/>
                                          </p:stCondLst>
                                        </p:cTn>
                                        <p:tgtEl>
                                          <p:spTgt spid="8">
                                            <p:txEl>
                                              <p:pRg st="2" end="2"/>
                                            </p:txEl>
                                          </p:spTgt>
                                        </p:tgtEl>
                                      </p:cBhvr>
                                    </p:animEffect>
                                    <p:anim calcmode="lin" valueType="num">
                                      <p:cBhvr>
                                        <p:cTn id="26" dur="1822"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xEl>
                                              <p:pRg st="2" end="2"/>
                                            </p:txEl>
                                          </p:spTgt>
                                        </p:tgtEl>
                                      </p:cBhvr>
                                      <p:to x="100000" y="60000"/>
                                    </p:animScale>
                                    <p:animScale>
                                      <p:cBhvr>
                                        <p:cTn id="32" dur="166" decel="50000">
                                          <p:stCondLst>
                                            <p:cond delay="676"/>
                                          </p:stCondLst>
                                        </p:cTn>
                                        <p:tgtEl>
                                          <p:spTgt spid="8">
                                            <p:txEl>
                                              <p:pRg st="2" end="2"/>
                                            </p:txEl>
                                          </p:spTgt>
                                        </p:tgtEl>
                                      </p:cBhvr>
                                      <p:to x="100000" y="100000"/>
                                    </p:animScale>
                                    <p:animScale>
                                      <p:cBhvr>
                                        <p:cTn id="33" dur="26">
                                          <p:stCondLst>
                                            <p:cond delay="1312"/>
                                          </p:stCondLst>
                                        </p:cTn>
                                        <p:tgtEl>
                                          <p:spTgt spid="8">
                                            <p:txEl>
                                              <p:pRg st="2" end="2"/>
                                            </p:txEl>
                                          </p:spTgt>
                                        </p:tgtEl>
                                      </p:cBhvr>
                                      <p:to x="100000" y="80000"/>
                                    </p:animScale>
                                    <p:animScale>
                                      <p:cBhvr>
                                        <p:cTn id="34" dur="166" decel="50000">
                                          <p:stCondLst>
                                            <p:cond delay="1338"/>
                                          </p:stCondLst>
                                        </p:cTn>
                                        <p:tgtEl>
                                          <p:spTgt spid="8">
                                            <p:txEl>
                                              <p:pRg st="2" end="2"/>
                                            </p:txEl>
                                          </p:spTgt>
                                        </p:tgtEl>
                                      </p:cBhvr>
                                      <p:to x="100000" y="100000"/>
                                    </p:animScale>
                                    <p:animScale>
                                      <p:cBhvr>
                                        <p:cTn id="35" dur="26">
                                          <p:stCondLst>
                                            <p:cond delay="1642"/>
                                          </p:stCondLst>
                                        </p:cTn>
                                        <p:tgtEl>
                                          <p:spTgt spid="8">
                                            <p:txEl>
                                              <p:pRg st="2" end="2"/>
                                            </p:txEl>
                                          </p:spTgt>
                                        </p:tgtEl>
                                      </p:cBhvr>
                                      <p:to x="100000" y="90000"/>
                                    </p:animScale>
                                    <p:animScale>
                                      <p:cBhvr>
                                        <p:cTn id="36" dur="166" decel="50000">
                                          <p:stCondLst>
                                            <p:cond delay="1668"/>
                                          </p:stCondLst>
                                        </p:cTn>
                                        <p:tgtEl>
                                          <p:spTgt spid="8">
                                            <p:txEl>
                                              <p:pRg st="2" end="2"/>
                                            </p:txEl>
                                          </p:spTgt>
                                        </p:tgtEl>
                                      </p:cBhvr>
                                      <p:to x="100000" y="100000"/>
                                    </p:animScale>
                                    <p:animScale>
                                      <p:cBhvr>
                                        <p:cTn id="37" dur="26">
                                          <p:stCondLst>
                                            <p:cond delay="1808"/>
                                          </p:stCondLst>
                                        </p:cTn>
                                        <p:tgtEl>
                                          <p:spTgt spid="8">
                                            <p:txEl>
                                              <p:pRg st="2" end="2"/>
                                            </p:txEl>
                                          </p:spTgt>
                                        </p:tgtEl>
                                      </p:cBhvr>
                                      <p:to x="100000" y="95000"/>
                                    </p:animScale>
                                    <p:animScale>
                                      <p:cBhvr>
                                        <p:cTn id="38" dur="166" decel="50000">
                                          <p:stCondLst>
                                            <p:cond delay="1834"/>
                                          </p:stCondLst>
                                        </p:cTn>
                                        <p:tgtEl>
                                          <p:spTgt spid="8">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animEffect transition="in" filter="wipe(down)">
                                      <p:cBhvr>
                                        <p:cTn id="43" dur="580">
                                          <p:stCondLst>
                                            <p:cond delay="0"/>
                                          </p:stCondLst>
                                        </p:cTn>
                                        <p:tgtEl>
                                          <p:spTgt spid="8">
                                            <p:txEl>
                                              <p:pRg st="4" end="4"/>
                                            </p:txEl>
                                          </p:spTgt>
                                        </p:tgtEl>
                                      </p:cBhvr>
                                    </p:animEffect>
                                    <p:anim calcmode="lin" valueType="num">
                                      <p:cBhvr>
                                        <p:cTn id="44" dur="1822" tmFilter="0,0; 0.14,0.36; 0.43,0.73; 0.71,0.91; 1.0,1.0">
                                          <p:stCondLst>
                                            <p:cond delay="0"/>
                                          </p:stCondLst>
                                        </p:cTn>
                                        <p:tgtEl>
                                          <p:spTgt spid="8">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xEl>
                                              <p:pRg st="4" end="4"/>
                                            </p:txEl>
                                          </p:spTgt>
                                        </p:tgtEl>
                                      </p:cBhvr>
                                      <p:to x="100000" y="60000"/>
                                    </p:animScale>
                                    <p:animScale>
                                      <p:cBhvr>
                                        <p:cTn id="50" dur="166" decel="50000">
                                          <p:stCondLst>
                                            <p:cond delay="676"/>
                                          </p:stCondLst>
                                        </p:cTn>
                                        <p:tgtEl>
                                          <p:spTgt spid="8">
                                            <p:txEl>
                                              <p:pRg st="4" end="4"/>
                                            </p:txEl>
                                          </p:spTgt>
                                        </p:tgtEl>
                                      </p:cBhvr>
                                      <p:to x="100000" y="100000"/>
                                    </p:animScale>
                                    <p:animScale>
                                      <p:cBhvr>
                                        <p:cTn id="51" dur="26">
                                          <p:stCondLst>
                                            <p:cond delay="1312"/>
                                          </p:stCondLst>
                                        </p:cTn>
                                        <p:tgtEl>
                                          <p:spTgt spid="8">
                                            <p:txEl>
                                              <p:pRg st="4" end="4"/>
                                            </p:txEl>
                                          </p:spTgt>
                                        </p:tgtEl>
                                      </p:cBhvr>
                                      <p:to x="100000" y="80000"/>
                                    </p:animScale>
                                    <p:animScale>
                                      <p:cBhvr>
                                        <p:cTn id="52" dur="166" decel="50000">
                                          <p:stCondLst>
                                            <p:cond delay="1338"/>
                                          </p:stCondLst>
                                        </p:cTn>
                                        <p:tgtEl>
                                          <p:spTgt spid="8">
                                            <p:txEl>
                                              <p:pRg st="4" end="4"/>
                                            </p:txEl>
                                          </p:spTgt>
                                        </p:tgtEl>
                                      </p:cBhvr>
                                      <p:to x="100000" y="100000"/>
                                    </p:animScale>
                                    <p:animScale>
                                      <p:cBhvr>
                                        <p:cTn id="53" dur="26">
                                          <p:stCondLst>
                                            <p:cond delay="1642"/>
                                          </p:stCondLst>
                                        </p:cTn>
                                        <p:tgtEl>
                                          <p:spTgt spid="8">
                                            <p:txEl>
                                              <p:pRg st="4" end="4"/>
                                            </p:txEl>
                                          </p:spTgt>
                                        </p:tgtEl>
                                      </p:cBhvr>
                                      <p:to x="100000" y="90000"/>
                                    </p:animScale>
                                    <p:animScale>
                                      <p:cBhvr>
                                        <p:cTn id="54" dur="166" decel="50000">
                                          <p:stCondLst>
                                            <p:cond delay="1668"/>
                                          </p:stCondLst>
                                        </p:cTn>
                                        <p:tgtEl>
                                          <p:spTgt spid="8">
                                            <p:txEl>
                                              <p:pRg st="4" end="4"/>
                                            </p:txEl>
                                          </p:spTgt>
                                        </p:tgtEl>
                                      </p:cBhvr>
                                      <p:to x="100000" y="100000"/>
                                    </p:animScale>
                                    <p:animScale>
                                      <p:cBhvr>
                                        <p:cTn id="55" dur="26">
                                          <p:stCondLst>
                                            <p:cond delay="1808"/>
                                          </p:stCondLst>
                                        </p:cTn>
                                        <p:tgtEl>
                                          <p:spTgt spid="8">
                                            <p:txEl>
                                              <p:pRg st="4" end="4"/>
                                            </p:txEl>
                                          </p:spTgt>
                                        </p:tgtEl>
                                      </p:cBhvr>
                                      <p:to x="100000" y="95000"/>
                                    </p:animScale>
                                    <p:animScale>
                                      <p:cBhvr>
                                        <p:cTn id="56" dur="166" decel="50000">
                                          <p:stCondLst>
                                            <p:cond delay="1834"/>
                                          </p:stCondLst>
                                        </p:cTn>
                                        <p:tgtEl>
                                          <p:spTgt spid="8">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animEffect transition="in" filter="wipe(down)">
                                      <p:cBhvr>
                                        <p:cTn id="61" dur="580">
                                          <p:stCondLst>
                                            <p:cond delay="0"/>
                                          </p:stCondLst>
                                        </p:cTn>
                                        <p:tgtEl>
                                          <p:spTgt spid="8">
                                            <p:txEl>
                                              <p:pRg st="5" end="5"/>
                                            </p:txEl>
                                          </p:spTgt>
                                        </p:tgtEl>
                                      </p:cBhvr>
                                    </p:animEffect>
                                    <p:anim calcmode="lin" valueType="num">
                                      <p:cBhvr>
                                        <p:cTn id="62" dur="1822" tmFilter="0,0; 0.14,0.36; 0.43,0.73; 0.71,0.91; 1.0,1.0">
                                          <p:stCondLst>
                                            <p:cond delay="0"/>
                                          </p:stCondLst>
                                        </p:cTn>
                                        <p:tgtEl>
                                          <p:spTgt spid="8">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xEl>
                                              <p:pRg st="5" end="5"/>
                                            </p:txEl>
                                          </p:spTgt>
                                        </p:tgtEl>
                                      </p:cBhvr>
                                      <p:to x="100000" y="60000"/>
                                    </p:animScale>
                                    <p:animScale>
                                      <p:cBhvr>
                                        <p:cTn id="68" dur="166" decel="50000">
                                          <p:stCondLst>
                                            <p:cond delay="676"/>
                                          </p:stCondLst>
                                        </p:cTn>
                                        <p:tgtEl>
                                          <p:spTgt spid="8">
                                            <p:txEl>
                                              <p:pRg st="5" end="5"/>
                                            </p:txEl>
                                          </p:spTgt>
                                        </p:tgtEl>
                                      </p:cBhvr>
                                      <p:to x="100000" y="100000"/>
                                    </p:animScale>
                                    <p:animScale>
                                      <p:cBhvr>
                                        <p:cTn id="69" dur="26">
                                          <p:stCondLst>
                                            <p:cond delay="1312"/>
                                          </p:stCondLst>
                                        </p:cTn>
                                        <p:tgtEl>
                                          <p:spTgt spid="8">
                                            <p:txEl>
                                              <p:pRg st="5" end="5"/>
                                            </p:txEl>
                                          </p:spTgt>
                                        </p:tgtEl>
                                      </p:cBhvr>
                                      <p:to x="100000" y="80000"/>
                                    </p:animScale>
                                    <p:animScale>
                                      <p:cBhvr>
                                        <p:cTn id="70" dur="166" decel="50000">
                                          <p:stCondLst>
                                            <p:cond delay="1338"/>
                                          </p:stCondLst>
                                        </p:cTn>
                                        <p:tgtEl>
                                          <p:spTgt spid="8">
                                            <p:txEl>
                                              <p:pRg st="5" end="5"/>
                                            </p:txEl>
                                          </p:spTgt>
                                        </p:tgtEl>
                                      </p:cBhvr>
                                      <p:to x="100000" y="100000"/>
                                    </p:animScale>
                                    <p:animScale>
                                      <p:cBhvr>
                                        <p:cTn id="71" dur="26">
                                          <p:stCondLst>
                                            <p:cond delay="1642"/>
                                          </p:stCondLst>
                                        </p:cTn>
                                        <p:tgtEl>
                                          <p:spTgt spid="8">
                                            <p:txEl>
                                              <p:pRg st="5" end="5"/>
                                            </p:txEl>
                                          </p:spTgt>
                                        </p:tgtEl>
                                      </p:cBhvr>
                                      <p:to x="100000" y="90000"/>
                                    </p:animScale>
                                    <p:animScale>
                                      <p:cBhvr>
                                        <p:cTn id="72" dur="166" decel="50000">
                                          <p:stCondLst>
                                            <p:cond delay="1668"/>
                                          </p:stCondLst>
                                        </p:cTn>
                                        <p:tgtEl>
                                          <p:spTgt spid="8">
                                            <p:txEl>
                                              <p:pRg st="5" end="5"/>
                                            </p:txEl>
                                          </p:spTgt>
                                        </p:tgtEl>
                                      </p:cBhvr>
                                      <p:to x="100000" y="100000"/>
                                    </p:animScale>
                                    <p:animScale>
                                      <p:cBhvr>
                                        <p:cTn id="73" dur="26">
                                          <p:stCondLst>
                                            <p:cond delay="1808"/>
                                          </p:stCondLst>
                                        </p:cTn>
                                        <p:tgtEl>
                                          <p:spTgt spid="8">
                                            <p:txEl>
                                              <p:pRg st="5" end="5"/>
                                            </p:txEl>
                                          </p:spTgt>
                                        </p:tgtEl>
                                      </p:cBhvr>
                                      <p:to x="100000" y="95000"/>
                                    </p:animScale>
                                    <p:animScale>
                                      <p:cBhvr>
                                        <p:cTn id="74" dur="166" decel="50000">
                                          <p:stCondLst>
                                            <p:cond delay="1834"/>
                                          </p:stCondLst>
                                        </p:cTn>
                                        <p:tgtEl>
                                          <p:spTgt spid="8">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43281" y="605896"/>
            <a:ext cx="3433667" cy="5646208"/>
          </a:xfrm>
        </p:spPr>
        <p:txBody>
          <a:bodyPr anchor="ctr">
            <a:normAutofit/>
          </a:bodyPr>
          <a:lstStyle/>
          <a:p>
            <a:pPr lvl="1" algn="ctr"/>
            <a:r>
              <a:rPr lang="pt-BR" sz="2400" dirty="0">
                <a:solidFill>
                  <a:schemeClr val="bg1"/>
                </a:solidFill>
                <a:latin typeface="Bahnschrift Light"/>
              </a:rPr>
              <a:t>3) GESTÃO CONTÁBIL : PRINCIPAIS INCONFORMIDADES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243281"/>
            <a:ext cx="7377027" cy="6291743"/>
          </a:xfrm>
        </p:spPr>
        <p:txBody>
          <a:bodyPr anchor="ctr">
            <a:normAutofit fontScale="85000" lnSpcReduction="10000"/>
          </a:bodyPr>
          <a:lstStyle/>
          <a:p>
            <a:pPr algn="just">
              <a:buFont typeface="Wingdings" panose="05000000000000000000" pitchFamily="2" charset="2"/>
              <a:buChar char="§"/>
            </a:pPr>
            <a:r>
              <a:rPr lang="pt-BR" sz="3800" dirty="0">
                <a:latin typeface="Bahnschrift Light"/>
              </a:rPr>
              <a:t>Escrituração Contábil</a:t>
            </a:r>
          </a:p>
          <a:p>
            <a:pPr marL="611460" indent="-342900" algn="just">
              <a:buFont typeface="Arial" panose="020B0604020202020204" pitchFamily="34" charset="0"/>
              <a:buChar char="•"/>
            </a:pPr>
            <a:r>
              <a:rPr lang="pt-BR" sz="3800" spc="-1" dirty="0">
                <a:solidFill>
                  <a:srgbClr val="404040"/>
                </a:solidFill>
                <a:uFill>
                  <a:solidFill>
                    <a:srgbClr val="FFFFFF"/>
                  </a:solidFill>
                </a:uFill>
                <a:latin typeface="Bahnschrift Light" panose="020B0502040204020203"/>
              </a:rPr>
              <a:t>Em relação às Entidades do Terceiro Setor, </a:t>
            </a:r>
            <a:r>
              <a:rPr lang="pt-BR" sz="3800" spc="-1" dirty="0">
                <a:solidFill>
                  <a:srgbClr val="FF0000"/>
                </a:solidFill>
                <a:uFill>
                  <a:solidFill>
                    <a:srgbClr val="FFFFFF"/>
                  </a:solidFill>
                </a:uFill>
                <a:latin typeface="Bahnschrift Light" panose="020B0502040204020203"/>
              </a:rPr>
              <a:t>como ficou ?</a:t>
            </a:r>
          </a:p>
          <a:p>
            <a:pPr marL="611460" indent="-342900" algn="just">
              <a:buFont typeface="Arial" panose="020B0604020202020204" pitchFamily="34" charset="0"/>
              <a:buChar char="•"/>
            </a:pPr>
            <a:endParaRPr lang="pt-BR" sz="3800" spc="-1" dirty="0">
              <a:solidFill>
                <a:srgbClr val="404040"/>
              </a:solidFill>
              <a:uFill>
                <a:solidFill>
                  <a:srgbClr val="FFFFFF"/>
                </a:solidFill>
              </a:uFill>
              <a:latin typeface="Bahnschrift Light" panose="020B0502040204020203"/>
            </a:endParaRPr>
          </a:p>
          <a:p>
            <a:pPr marL="857610" lvl="2" indent="-457200" algn="just">
              <a:buClr>
                <a:srgbClr val="A53010"/>
              </a:buClr>
              <a:buFont typeface="Arial" panose="020B0604020202020204" pitchFamily="34" charset="0"/>
              <a:buChar char="•"/>
            </a:pPr>
            <a:r>
              <a:rPr lang="pt-BR" sz="3800" spc="-1" dirty="0">
                <a:solidFill>
                  <a:srgbClr val="404040"/>
                </a:solidFill>
                <a:uFill>
                  <a:solidFill>
                    <a:srgbClr val="FFFFFF"/>
                  </a:solidFill>
                </a:uFill>
                <a:latin typeface="Bahnschrift Light" panose="020B0502040204020203"/>
              </a:rPr>
              <a:t>A ITG 2002 permitiu-se a adoção do Custo Atribuído (</a:t>
            </a:r>
            <a:r>
              <a:rPr lang="pt-BR" sz="3800" spc="-1" dirty="0" err="1">
                <a:solidFill>
                  <a:srgbClr val="404040"/>
                </a:solidFill>
                <a:uFill>
                  <a:solidFill>
                    <a:srgbClr val="FFFFFF"/>
                  </a:solidFill>
                </a:uFill>
                <a:latin typeface="Bahnschrift Light" panose="020B0502040204020203"/>
              </a:rPr>
              <a:t>deemed</a:t>
            </a:r>
            <a:r>
              <a:rPr lang="pt-BR" sz="3800" spc="-1" dirty="0">
                <a:solidFill>
                  <a:srgbClr val="404040"/>
                </a:solidFill>
                <a:uFill>
                  <a:solidFill>
                    <a:srgbClr val="FFFFFF"/>
                  </a:solidFill>
                </a:uFill>
                <a:latin typeface="Bahnschrift Light" panose="020B0502040204020203"/>
              </a:rPr>
              <a:t> </a:t>
            </a:r>
            <a:r>
              <a:rPr lang="pt-BR" sz="3800" spc="-1" dirty="0" err="1">
                <a:solidFill>
                  <a:srgbClr val="404040"/>
                </a:solidFill>
                <a:uFill>
                  <a:solidFill>
                    <a:srgbClr val="FFFFFF"/>
                  </a:solidFill>
                </a:uFill>
                <a:latin typeface="Bahnschrift Light" panose="020B0502040204020203"/>
              </a:rPr>
              <a:t>cost</a:t>
            </a:r>
            <a:r>
              <a:rPr lang="pt-BR" sz="3800" spc="-1" dirty="0">
                <a:solidFill>
                  <a:srgbClr val="404040"/>
                </a:solidFill>
                <a:uFill>
                  <a:solidFill>
                    <a:srgbClr val="FFFFFF"/>
                  </a:solidFill>
                </a:uFill>
                <a:latin typeface="Bahnschrift Light"/>
              </a:rPr>
              <a:t>) previsto na ICPC 10, quando da adoção da própria ITG 2002, da NBC TG 1000 ou das Normas Completas – IFRS; e</a:t>
            </a:r>
          </a:p>
          <a:p>
            <a:pPr marL="857610" lvl="2" indent="-457200" algn="just">
              <a:buClr>
                <a:srgbClr val="A53010"/>
              </a:buClr>
              <a:buFont typeface="Arial" panose="020B0604020202020204" pitchFamily="34" charset="0"/>
              <a:buChar char="•"/>
            </a:pPr>
            <a:endParaRPr lang="pt-BR" sz="3800" spc="-1" dirty="0">
              <a:solidFill>
                <a:srgbClr val="404040"/>
              </a:solidFill>
              <a:uFill>
                <a:solidFill>
                  <a:srgbClr val="FFFFFF"/>
                </a:solidFill>
              </a:uFill>
              <a:latin typeface="Bahnschrift Light"/>
            </a:endParaRPr>
          </a:p>
          <a:p>
            <a:pPr marL="914760" lvl="1" indent="-457200" algn="just">
              <a:buClr>
                <a:srgbClr val="A53010"/>
              </a:buClr>
              <a:buFont typeface="Arial" panose="020B0604020202020204" pitchFamily="34" charset="0"/>
              <a:buChar char="•"/>
            </a:pPr>
            <a:r>
              <a:rPr lang="pt-BR" sz="3800" spc="-1" dirty="0">
                <a:solidFill>
                  <a:srgbClr val="404040"/>
                </a:solidFill>
                <a:uFill>
                  <a:solidFill>
                    <a:srgbClr val="FFFFFF"/>
                  </a:solidFill>
                </a:uFill>
                <a:latin typeface="Bahnschrift Light"/>
              </a:rPr>
              <a:t>Relatório/Laudo de avaliação fundamentado: (ICPC 10, item 34, e Lei nº 6.404/76, art. 8º, §1º).</a:t>
            </a:r>
          </a:p>
          <a:p>
            <a:pPr marL="0" indent="0" algn="just">
              <a:buNone/>
            </a:pPr>
            <a:r>
              <a:rPr lang="pt-BR" sz="2200" dirty="0">
                <a:latin typeface="Bahnschrift Condensed" panose="020B0502040204020203" pitchFamily="34" charset="0"/>
              </a:rPr>
              <a:t> </a:t>
            </a: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39</a:t>
            </a:fld>
            <a:endParaRPr lang="pt-BR">
              <a:solidFill>
                <a:schemeClr val="tx2"/>
              </a:solidFill>
            </a:endParaRPr>
          </a:p>
        </p:txBody>
      </p:sp>
    </p:spTree>
    <p:extLst>
      <p:ext uri="{BB962C8B-B14F-4D97-AF65-F5344CB8AC3E}">
        <p14:creationId xmlns:p14="http://schemas.microsoft.com/office/powerpoint/2010/main" val="96465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down)">
                                      <p:cBhvr>
                                        <p:cTn id="7" dur="580">
                                          <p:stCondLst>
                                            <p:cond delay="0"/>
                                          </p:stCondLst>
                                        </p:cTn>
                                        <p:tgtEl>
                                          <p:spTgt spid="8">
                                            <p:txEl>
                                              <p:pRg st="1" end="1"/>
                                            </p:txEl>
                                          </p:spTgt>
                                        </p:tgtEl>
                                      </p:cBhvr>
                                    </p:animEffect>
                                    <p:anim calcmode="lin" valueType="num">
                                      <p:cBhvr>
                                        <p:cTn id="8"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1" end="1"/>
                                            </p:txEl>
                                          </p:spTgt>
                                        </p:tgtEl>
                                      </p:cBhvr>
                                      <p:to x="100000" y="60000"/>
                                    </p:animScale>
                                    <p:animScale>
                                      <p:cBhvr>
                                        <p:cTn id="14" dur="166" decel="50000">
                                          <p:stCondLst>
                                            <p:cond delay="676"/>
                                          </p:stCondLst>
                                        </p:cTn>
                                        <p:tgtEl>
                                          <p:spTgt spid="8">
                                            <p:txEl>
                                              <p:pRg st="1" end="1"/>
                                            </p:txEl>
                                          </p:spTgt>
                                        </p:tgtEl>
                                      </p:cBhvr>
                                      <p:to x="100000" y="100000"/>
                                    </p:animScale>
                                    <p:animScale>
                                      <p:cBhvr>
                                        <p:cTn id="15" dur="26">
                                          <p:stCondLst>
                                            <p:cond delay="1312"/>
                                          </p:stCondLst>
                                        </p:cTn>
                                        <p:tgtEl>
                                          <p:spTgt spid="8">
                                            <p:txEl>
                                              <p:pRg st="1" end="1"/>
                                            </p:txEl>
                                          </p:spTgt>
                                        </p:tgtEl>
                                      </p:cBhvr>
                                      <p:to x="100000" y="80000"/>
                                    </p:animScale>
                                    <p:animScale>
                                      <p:cBhvr>
                                        <p:cTn id="16" dur="166" decel="50000">
                                          <p:stCondLst>
                                            <p:cond delay="1338"/>
                                          </p:stCondLst>
                                        </p:cTn>
                                        <p:tgtEl>
                                          <p:spTgt spid="8">
                                            <p:txEl>
                                              <p:pRg st="1" end="1"/>
                                            </p:txEl>
                                          </p:spTgt>
                                        </p:tgtEl>
                                      </p:cBhvr>
                                      <p:to x="100000" y="100000"/>
                                    </p:animScale>
                                    <p:animScale>
                                      <p:cBhvr>
                                        <p:cTn id="17" dur="26">
                                          <p:stCondLst>
                                            <p:cond delay="1642"/>
                                          </p:stCondLst>
                                        </p:cTn>
                                        <p:tgtEl>
                                          <p:spTgt spid="8">
                                            <p:txEl>
                                              <p:pRg st="1" end="1"/>
                                            </p:txEl>
                                          </p:spTgt>
                                        </p:tgtEl>
                                      </p:cBhvr>
                                      <p:to x="100000" y="90000"/>
                                    </p:animScale>
                                    <p:animScale>
                                      <p:cBhvr>
                                        <p:cTn id="18" dur="166" decel="50000">
                                          <p:stCondLst>
                                            <p:cond delay="1668"/>
                                          </p:stCondLst>
                                        </p:cTn>
                                        <p:tgtEl>
                                          <p:spTgt spid="8">
                                            <p:txEl>
                                              <p:pRg st="1" end="1"/>
                                            </p:txEl>
                                          </p:spTgt>
                                        </p:tgtEl>
                                      </p:cBhvr>
                                      <p:to x="100000" y="100000"/>
                                    </p:animScale>
                                    <p:animScale>
                                      <p:cBhvr>
                                        <p:cTn id="19" dur="26">
                                          <p:stCondLst>
                                            <p:cond delay="1808"/>
                                          </p:stCondLst>
                                        </p:cTn>
                                        <p:tgtEl>
                                          <p:spTgt spid="8">
                                            <p:txEl>
                                              <p:pRg st="1" end="1"/>
                                            </p:txEl>
                                          </p:spTgt>
                                        </p:tgtEl>
                                      </p:cBhvr>
                                      <p:to x="100000" y="95000"/>
                                    </p:animScale>
                                    <p:animScale>
                                      <p:cBhvr>
                                        <p:cTn id="20" dur="166" decel="50000">
                                          <p:stCondLst>
                                            <p:cond delay="1834"/>
                                          </p:stCondLst>
                                        </p:cTn>
                                        <p:tgtEl>
                                          <p:spTgt spid="8">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Effect transition="in" filter="wipe(down)">
                                      <p:cBhvr>
                                        <p:cTn id="25" dur="580">
                                          <p:stCondLst>
                                            <p:cond delay="0"/>
                                          </p:stCondLst>
                                        </p:cTn>
                                        <p:tgtEl>
                                          <p:spTgt spid="8">
                                            <p:txEl>
                                              <p:pRg st="3" end="3"/>
                                            </p:txEl>
                                          </p:spTgt>
                                        </p:tgtEl>
                                      </p:cBhvr>
                                    </p:animEffect>
                                    <p:anim calcmode="lin" valueType="num">
                                      <p:cBhvr>
                                        <p:cTn id="26" dur="1822" tmFilter="0,0; 0.14,0.36; 0.43,0.73; 0.71,0.91; 1.0,1.0">
                                          <p:stCondLst>
                                            <p:cond delay="0"/>
                                          </p:stCondLst>
                                        </p:cTn>
                                        <p:tgtEl>
                                          <p:spTgt spid="8">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xEl>
                                              <p:pRg st="3" end="3"/>
                                            </p:txEl>
                                          </p:spTgt>
                                        </p:tgtEl>
                                      </p:cBhvr>
                                      <p:to x="100000" y="60000"/>
                                    </p:animScale>
                                    <p:animScale>
                                      <p:cBhvr>
                                        <p:cTn id="32" dur="166" decel="50000">
                                          <p:stCondLst>
                                            <p:cond delay="676"/>
                                          </p:stCondLst>
                                        </p:cTn>
                                        <p:tgtEl>
                                          <p:spTgt spid="8">
                                            <p:txEl>
                                              <p:pRg st="3" end="3"/>
                                            </p:txEl>
                                          </p:spTgt>
                                        </p:tgtEl>
                                      </p:cBhvr>
                                      <p:to x="100000" y="100000"/>
                                    </p:animScale>
                                    <p:animScale>
                                      <p:cBhvr>
                                        <p:cTn id="33" dur="26">
                                          <p:stCondLst>
                                            <p:cond delay="1312"/>
                                          </p:stCondLst>
                                        </p:cTn>
                                        <p:tgtEl>
                                          <p:spTgt spid="8">
                                            <p:txEl>
                                              <p:pRg st="3" end="3"/>
                                            </p:txEl>
                                          </p:spTgt>
                                        </p:tgtEl>
                                      </p:cBhvr>
                                      <p:to x="100000" y="80000"/>
                                    </p:animScale>
                                    <p:animScale>
                                      <p:cBhvr>
                                        <p:cTn id="34" dur="166" decel="50000">
                                          <p:stCondLst>
                                            <p:cond delay="1338"/>
                                          </p:stCondLst>
                                        </p:cTn>
                                        <p:tgtEl>
                                          <p:spTgt spid="8">
                                            <p:txEl>
                                              <p:pRg st="3" end="3"/>
                                            </p:txEl>
                                          </p:spTgt>
                                        </p:tgtEl>
                                      </p:cBhvr>
                                      <p:to x="100000" y="100000"/>
                                    </p:animScale>
                                    <p:animScale>
                                      <p:cBhvr>
                                        <p:cTn id="35" dur="26">
                                          <p:stCondLst>
                                            <p:cond delay="1642"/>
                                          </p:stCondLst>
                                        </p:cTn>
                                        <p:tgtEl>
                                          <p:spTgt spid="8">
                                            <p:txEl>
                                              <p:pRg st="3" end="3"/>
                                            </p:txEl>
                                          </p:spTgt>
                                        </p:tgtEl>
                                      </p:cBhvr>
                                      <p:to x="100000" y="90000"/>
                                    </p:animScale>
                                    <p:animScale>
                                      <p:cBhvr>
                                        <p:cTn id="36" dur="166" decel="50000">
                                          <p:stCondLst>
                                            <p:cond delay="1668"/>
                                          </p:stCondLst>
                                        </p:cTn>
                                        <p:tgtEl>
                                          <p:spTgt spid="8">
                                            <p:txEl>
                                              <p:pRg st="3" end="3"/>
                                            </p:txEl>
                                          </p:spTgt>
                                        </p:tgtEl>
                                      </p:cBhvr>
                                      <p:to x="100000" y="100000"/>
                                    </p:animScale>
                                    <p:animScale>
                                      <p:cBhvr>
                                        <p:cTn id="37" dur="26">
                                          <p:stCondLst>
                                            <p:cond delay="1808"/>
                                          </p:stCondLst>
                                        </p:cTn>
                                        <p:tgtEl>
                                          <p:spTgt spid="8">
                                            <p:txEl>
                                              <p:pRg st="3" end="3"/>
                                            </p:txEl>
                                          </p:spTgt>
                                        </p:tgtEl>
                                      </p:cBhvr>
                                      <p:to x="100000" y="95000"/>
                                    </p:animScale>
                                    <p:animScale>
                                      <p:cBhvr>
                                        <p:cTn id="38" dur="166" decel="50000">
                                          <p:stCondLst>
                                            <p:cond delay="1834"/>
                                          </p:stCondLst>
                                        </p:cTn>
                                        <p:tgtEl>
                                          <p:spTgt spid="8">
                                            <p:txEl>
                                              <p:pRg st="3" end="3"/>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8">
                                            <p:txEl>
                                              <p:pRg st="5" end="5"/>
                                            </p:txEl>
                                          </p:spTgt>
                                        </p:tgtEl>
                                        <p:attrNameLst>
                                          <p:attrName>style.visibility</p:attrName>
                                        </p:attrNameLst>
                                      </p:cBhvr>
                                      <p:to>
                                        <p:strVal val="visible"/>
                                      </p:to>
                                    </p:set>
                                    <p:animEffect transition="in" filter="wipe(down)">
                                      <p:cBhvr>
                                        <p:cTn id="43" dur="580">
                                          <p:stCondLst>
                                            <p:cond delay="0"/>
                                          </p:stCondLst>
                                        </p:cTn>
                                        <p:tgtEl>
                                          <p:spTgt spid="8">
                                            <p:txEl>
                                              <p:pRg st="5" end="5"/>
                                            </p:txEl>
                                          </p:spTgt>
                                        </p:tgtEl>
                                      </p:cBhvr>
                                    </p:animEffect>
                                    <p:anim calcmode="lin" valueType="num">
                                      <p:cBhvr>
                                        <p:cTn id="44" dur="1822" tmFilter="0,0; 0.14,0.36; 0.43,0.73; 0.71,0.91; 1.0,1.0">
                                          <p:stCondLst>
                                            <p:cond delay="0"/>
                                          </p:stCondLst>
                                        </p:cTn>
                                        <p:tgtEl>
                                          <p:spTgt spid="8">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8">
                                            <p:txEl>
                                              <p:pRg st="5" end="5"/>
                                            </p:txEl>
                                          </p:spTgt>
                                        </p:tgtEl>
                                      </p:cBhvr>
                                      <p:to x="100000" y="60000"/>
                                    </p:animScale>
                                    <p:animScale>
                                      <p:cBhvr>
                                        <p:cTn id="50" dur="166" decel="50000">
                                          <p:stCondLst>
                                            <p:cond delay="676"/>
                                          </p:stCondLst>
                                        </p:cTn>
                                        <p:tgtEl>
                                          <p:spTgt spid="8">
                                            <p:txEl>
                                              <p:pRg st="5" end="5"/>
                                            </p:txEl>
                                          </p:spTgt>
                                        </p:tgtEl>
                                      </p:cBhvr>
                                      <p:to x="100000" y="100000"/>
                                    </p:animScale>
                                    <p:animScale>
                                      <p:cBhvr>
                                        <p:cTn id="51" dur="26">
                                          <p:stCondLst>
                                            <p:cond delay="1312"/>
                                          </p:stCondLst>
                                        </p:cTn>
                                        <p:tgtEl>
                                          <p:spTgt spid="8">
                                            <p:txEl>
                                              <p:pRg st="5" end="5"/>
                                            </p:txEl>
                                          </p:spTgt>
                                        </p:tgtEl>
                                      </p:cBhvr>
                                      <p:to x="100000" y="80000"/>
                                    </p:animScale>
                                    <p:animScale>
                                      <p:cBhvr>
                                        <p:cTn id="52" dur="166" decel="50000">
                                          <p:stCondLst>
                                            <p:cond delay="1338"/>
                                          </p:stCondLst>
                                        </p:cTn>
                                        <p:tgtEl>
                                          <p:spTgt spid="8">
                                            <p:txEl>
                                              <p:pRg st="5" end="5"/>
                                            </p:txEl>
                                          </p:spTgt>
                                        </p:tgtEl>
                                      </p:cBhvr>
                                      <p:to x="100000" y="100000"/>
                                    </p:animScale>
                                    <p:animScale>
                                      <p:cBhvr>
                                        <p:cTn id="53" dur="26">
                                          <p:stCondLst>
                                            <p:cond delay="1642"/>
                                          </p:stCondLst>
                                        </p:cTn>
                                        <p:tgtEl>
                                          <p:spTgt spid="8">
                                            <p:txEl>
                                              <p:pRg st="5" end="5"/>
                                            </p:txEl>
                                          </p:spTgt>
                                        </p:tgtEl>
                                      </p:cBhvr>
                                      <p:to x="100000" y="90000"/>
                                    </p:animScale>
                                    <p:animScale>
                                      <p:cBhvr>
                                        <p:cTn id="54" dur="166" decel="50000">
                                          <p:stCondLst>
                                            <p:cond delay="1668"/>
                                          </p:stCondLst>
                                        </p:cTn>
                                        <p:tgtEl>
                                          <p:spTgt spid="8">
                                            <p:txEl>
                                              <p:pRg st="5" end="5"/>
                                            </p:txEl>
                                          </p:spTgt>
                                        </p:tgtEl>
                                      </p:cBhvr>
                                      <p:to x="100000" y="100000"/>
                                    </p:animScale>
                                    <p:animScale>
                                      <p:cBhvr>
                                        <p:cTn id="55" dur="26">
                                          <p:stCondLst>
                                            <p:cond delay="1808"/>
                                          </p:stCondLst>
                                        </p:cTn>
                                        <p:tgtEl>
                                          <p:spTgt spid="8">
                                            <p:txEl>
                                              <p:pRg st="5" end="5"/>
                                            </p:txEl>
                                          </p:spTgt>
                                        </p:tgtEl>
                                      </p:cBhvr>
                                      <p:to x="100000" y="95000"/>
                                    </p:animScale>
                                    <p:animScale>
                                      <p:cBhvr>
                                        <p:cTn id="56" dur="166" decel="50000">
                                          <p:stCondLst>
                                            <p:cond delay="1834"/>
                                          </p:stCondLst>
                                        </p:cTn>
                                        <p:tgtEl>
                                          <p:spTgt spid="8">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7780" y="605896"/>
            <a:ext cx="3691156" cy="5646208"/>
          </a:xfrm>
        </p:spPr>
        <p:txBody>
          <a:bodyPr anchor="ctr">
            <a:normAutofit/>
          </a:bodyPr>
          <a:lstStyle/>
          <a:p>
            <a:pPr algn="ctr"/>
            <a:r>
              <a:rPr lang="pt-BR" sz="2400" dirty="0">
                <a:solidFill>
                  <a:schemeClr val="bg1"/>
                </a:solidFill>
                <a:latin typeface="Bahnschrift Light"/>
              </a:rPr>
              <a:t>MINISTÉRIO PÚBLICO: COMPETÊNCIAS DE ATUAÇÃO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82007" y="295563"/>
            <a:ext cx="7478777" cy="6340129"/>
          </a:xfrm>
        </p:spPr>
        <p:txBody>
          <a:bodyPr anchor="ctr">
            <a:normAutofit/>
          </a:bodyPr>
          <a:lstStyle/>
          <a:p>
            <a:pPr marL="376020" lvl="1" indent="-342900" algn="just">
              <a:buFont typeface="Wingdings" panose="05000000000000000000" pitchFamily="2" charset="2"/>
              <a:buChar char="§"/>
            </a:pPr>
            <a:endParaRPr lang="pt-BR" sz="3200" dirty="0">
              <a:latin typeface="Bahnschrift Light"/>
            </a:endParaRPr>
          </a:p>
          <a:p>
            <a:pPr marL="376020" lvl="1" indent="-342900" algn="just">
              <a:buFont typeface="Wingdings" panose="05000000000000000000" pitchFamily="2" charset="2"/>
              <a:buChar char="§"/>
            </a:pPr>
            <a:r>
              <a:rPr lang="pt-BR" sz="3200" dirty="0">
                <a:latin typeface="Bahnschrift Light"/>
              </a:rPr>
              <a:t>Requisitar informações e documentos a entidades privadas; e</a:t>
            </a:r>
          </a:p>
          <a:p>
            <a:pPr marL="376020" lvl="1" indent="-342900" algn="just">
              <a:buFont typeface="Wingdings" panose="05000000000000000000" pitchFamily="2" charset="2"/>
              <a:buChar char="§"/>
            </a:pPr>
            <a:endParaRPr lang="pt-BR" sz="3200" dirty="0">
              <a:latin typeface="Bahnschrift Light"/>
            </a:endParaRPr>
          </a:p>
          <a:p>
            <a:pPr marL="376020" lvl="1" indent="-342900" algn="just">
              <a:buFont typeface="Wingdings" panose="05000000000000000000" pitchFamily="2" charset="2"/>
              <a:buChar char="§"/>
            </a:pPr>
            <a:r>
              <a:rPr lang="pt-BR" sz="3200" dirty="0">
                <a:latin typeface="Bahnschrift Light"/>
              </a:rPr>
              <a:t>realizar inspeções e diligências investigatórias.</a:t>
            </a:r>
          </a:p>
          <a:p>
            <a:pPr marL="376020" lvl="1" indent="-342900" algn="just">
              <a:buFont typeface="Wingdings" panose="05000000000000000000" pitchFamily="2" charset="2"/>
              <a:buChar char="§"/>
            </a:pPr>
            <a:endParaRPr lang="pt-BR" sz="3200" dirty="0">
              <a:latin typeface="Bahnschrift Light"/>
            </a:endParaRPr>
          </a:p>
          <a:p>
            <a:pPr marL="0" lvl="1" indent="0" algn="just">
              <a:buNone/>
            </a:pPr>
            <a:r>
              <a:rPr lang="pt-BR" sz="3200" b="1" dirty="0">
                <a:latin typeface="Bahnschrift Light"/>
              </a:rPr>
              <a:t>Código Civil/2002 </a:t>
            </a:r>
            <a:r>
              <a:rPr lang="pt-BR" sz="2000" b="1" dirty="0">
                <a:latin typeface="Bahnschrift Light"/>
              </a:rPr>
              <a:t>(Art. 66)</a:t>
            </a:r>
          </a:p>
          <a:p>
            <a:pPr marL="180000" lvl="1" indent="-342900" algn="just">
              <a:buFont typeface="Wingdings" panose="05000000000000000000" pitchFamily="2" charset="2"/>
              <a:buChar char="§"/>
            </a:pPr>
            <a:r>
              <a:rPr lang="pt-BR" sz="3200" dirty="0">
                <a:latin typeface="Bahnschrift Light"/>
              </a:rPr>
              <a:t>Velará pelas fundações o Ministério Público do Estado onde situadas.</a:t>
            </a:r>
          </a:p>
          <a:p>
            <a:pPr marL="376020" lvl="1" indent="-342900" algn="just">
              <a:buFont typeface="Wingdings" panose="05000000000000000000" pitchFamily="2" charset="2"/>
              <a:buChar char="§"/>
            </a:pPr>
            <a:endParaRPr lang="pt-BR" sz="3200" dirty="0">
              <a:latin typeface="Bahnschrift Light"/>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a:t>
            </a:fld>
            <a:endParaRPr lang="pt-BR">
              <a:solidFill>
                <a:schemeClr val="tx2"/>
              </a:solidFill>
            </a:endParaRPr>
          </a:p>
        </p:txBody>
      </p:sp>
    </p:spTree>
    <p:extLst>
      <p:ext uri="{BB962C8B-B14F-4D97-AF65-F5344CB8AC3E}">
        <p14:creationId xmlns:p14="http://schemas.microsoft.com/office/powerpoint/2010/main" val="34662860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431405" cy="5646208"/>
          </a:xfrm>
        </p:spPr>
        <p:txBody>
          <a:bodyPr anchor="ctr">
            <a:normAutofit/>
          </a:bodyPr>
          <a:lstStyle/>
          <a:p>
            <a:pPr lvl="1" algn="ctr"/>
            <a:r>
              <a:rPr lang="pt-BR" sz="2400" dirty="0">
                <a:solidFill>
                  <a:schemeClr val="bg1"/>
                </a:solidFill>
                <a:latin typeface="Bahnschrift Light"/>
              </a:rPr>
              <a:t>3) GESTÃO CONTÁBIL : PRINCIPAIS INCONFORMIDADES</a:t>
            </a:r>
            <a:endParaRPr lang="pt-BR" sz="2400" dirty="0">
              <a:solidFill>
                <a:schemeClr val="bg1"/>
              </a:solidFill>
              <a:latin typeface="Bahnschrift Condensed" panose="020B0502040204020203" pitchFamily="34" charset="0"/>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176169"/>
            <a:ext cx="7377027" cy="6442745"/>
          </a:xfrm>
        </p:spPr>
        <p:txBody>
          <a:bodyPr anchor="ctr">
            <a:normAutofit lnSpcReduction="10000"/>
          </a:bodyPr>
          <a:lstStyle/>
          <a:p>
            <a:pPr marL="180000" indent="0" algn="just">
              <a:buFont typeface="Wingdings" panose="05000000000000000000" pitchFamily="2" charset="2"/>
              <a:buChar char="§"/>
            </a:pPr>
            <a:r>
              <a:rPr lang="pt-BR" sz="3800" dirty="0">
                <a:latin typeface="Bahnschrift Light"/>
              </a:rPr>
              <a:t>Livros obrigatórios: Diário e Razão;</a:t>
            </a:r>
          </a:p>
          <a:p>
            <a:pPr marL="817200" indent="-457200" algn="just">
              <a:buFont typeface="Arial" panose="020B0604020202020204" pitchFamily="34" charset="0"/>
              <a:buChar char="•"/>
            </a:pPr>
            <a:r>
              <a:rPr lang="pt-BR" sz="3800" dirty="0">
                <a:latin typeface="Bahnschrift Light"/>
              </a:rPr>
              <a:t>Diário registrado em cartório </a:t>
            </a:r>
            <a:r>
              <a:rPr lang="pt-BR" dirty="0">
                <a:latin typeface="Bahnschrift Light"/>
              </a:rPr>
              <a:t>(Art. 1.181 do CC/02; Art. 5º, §2º, e 8º do Dec.-Lei nº 486/69; Art. 2º, VI, do Prov. nº 08/16 da CG/TJDFT; Art. 1º e 2º do Dec. nº 9.555/18);</a:t>
            </a:r>
          </a:p>
          <a:p>
            <a:pPr marL="817200" indent="-457200" algn="just">
              <a:buFont typeface="Arial" panose="020B0604020202020204" pitchFamily="34" charset="0"/>
              <a:buChar char="•"/>
            </a:pPr>
            <a:r>
              <a:rPr lang="pt-BR" sz="3200" dirty="0">
                <a:latin typeface="Bahnschrift Light"/>
              </a:rPr>
              <a:t>ECD/</a:t>
            </a:r>
            <a:r>
              <a:rPr lang="pt-BR" sz="3200" dirty="0" err="1">
                <a:latin typeface="Bahnschrift Light"/>
              </a:rPr>
              <a:t>Sped</a:t>
            </a:r>
            <a:r>
              <a:rPr lang="pt-BR" sz="3200" dirty="0">
                <a:latin typeface="Bahnschrift Light"/>
              </a:rPr>
              <a:t>: dispensa o  registro do Diário para fins tributários </a:t>
            </a:r>
            <a:r>
              <a:rPr lang="pt-BR" dirty="0">
                <a:latin typeface="Bahnschrift Light"/>
              </a:rPr>
              <a:t>(Art. 1º do Dec. nº 9.555/18 e 8º do Dec.-Lei nº 486/69);</a:t>
            </a:r>
          </a:p>
          <a:p>
            <a:pPr marL="817200" indent="-457200" algn="just">
              <a:buFont typeface="Arial" panose="020B0604020202020204" pitchFamily="34" charset="0"/>
              <a:buChar char="•"/>
            </a:pPr>
            <a:r>
              <a:rPr lang="pt-BR" sz="3200" dirty="0">
                <a:latin typeface="Bahnschrift Light"/>
              </a:rPr>
              <a:t>Inexigibilidade da ECD/</a:t>
            </a:r>
            <a:r>
              <a:rPr lang="pt-BR" sz="3200" dirty="0" err="1">
                <a:latin typeface="Bahnschrift Light"/>
              </a:rPr>
              <a:t>Sped</a:t>
            </a:r>
            <a:r>
              <a:rPr lang="pt-BR" sz="3200" dirty="0">
                <a:latin typeface="Bahnschrift Light"/>
              </a:rPr>
              <a:t> </a:t>
            </a:r>
            <a:r>
              <a:rPr lang="pt-BR" dirty="0">
                <a:latin typeface="Bahnschrift Light"/>
              </a:rPr>
              <a:t>(Art. 3º, §1º, IV, da IN RFB nº 1.774/17); </a:t>
            </a:r>
          </a:p>
          <a:p>
            <a:pPr marL="817200" indent="-457200" algn="just">
              <a:buFont typeface="Arial" panose="020B0604020202020204" pitchFamily="34" charset="0"/>
              <a:buChar char="•"/>
            </a:pPr>
            <a:r>
              <a:rPr lang="pt-BR" sz="3200" dirty="0">
                <a:latin typeface="Bahnschrift Light"/>
              </a:rPr>
              <a:t>ECF/</a:t>
            </a:r>
            <a:r>
              <a:rPr lang="pt-BR" sz="3200" dirty="0" err="1">
                <a:latin typeface="Bahnschrift Light"/>
              </a:rPr>
              <a:t>Sped</a:t>
            </a:r>
            <a:r>
              <a:rPr lang="pt-BR" sz="3200" dirty="0">
                <a:latin typeface="Bahnschrift Light"/>
              </a:rPr>
              <a:t> – obrigatória a todas PJ imunes e isentas </a:t>
            </a:r>
            <a:r>
              <a:rPr lang="pt-BR" dirty="0">
                <a:latin typeface="Bahnschrift Light"/>
              </a:rPr>
              <a:t>(Art. 1º, §2º, da IN RFB nº 1.422/13); e</a:t>
            </a:r>
          </a:p>
          <a:p>
            <a:pPr marL="817200" indent="-457200" algn="just">
              <a:buFont typeface="Arial" panose="020B0604020202020204" pitchFamily="34" charset="0"/>
              <a:buChar char="•"/>
            </a:pPr>
            <a:r>
              <a:rPr lang="pt-BR" sz="3200" dirty="0">
                <a:latin typeface="Bahnschrift Light"/>
              </a:rPr>
              <a:t>Inexigibilidade EFD-Contribuições/</a:t>
            </a:r>
            <a:r>
              <a:rPr lang="pt-BR" sz="3200" dirty="0" err="1">
                <a:latin typeface="Bahnschrift Light"/>
              </a:rPr>
              <a:t>Sped</a:t>
            </a:r>
            <a:r>
              <a:rPr lang="pt-BR" sz="3200" dirty="0">
                <a:latin typeface="Bahnschrift Light"/>
              </a:rPr>
              <a:t> </a:t>
            </a:r>
            <a:r>
              <a:rPr lang="pt-BR" dirty="0">
                <a:latin typeface="Bahnschrift Light"/>
              </a:rPr>
              <a:t>(Art. 5º, §2º da IN RFB nº 1.252/12).</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40</a:t>
            </a:fld>
            <a:endParaRPr lang="pt-BR">
              <a:solidFill>
                <a:schemeClr val="tx2"/>
              </a:solidFill>
            </a:endParaRPr>
          </a:p>
        </p:txBody>
      </p:sp>
    </p:spTree>
    <p:extLst>
      <p:ext uri="{BB962C8B-B14F-4D97-AF65-F5344CB8AC3E}">
        <p14:creationId xmlns:p14="http://schemas.microsoft.com/office/powerpoint/2010/main" val="2306702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431405" cy="5646208"/>
          </a:xfrm>
        </p:spPr>
        <p:txBody>
          <a:bodyPr anchor="ctr">
            <a:normAutofit/>
          </a:bodyPr>
          <a:lstStyle/>
          <a:p>
            <a:pPr lvl="1" algn="ctr"/>
            <a:r>
              <a:rPr lang="pt-BR" sz="2400" dirty="0">
                <a:solidFill>
                  <a:schemeClr val="bg1"/>
                </a:solidFill>
                <a:latin typeface="Bahnschrift Light"/>
              </a:rPr>
              <a:t>3) GESTÃO CONTÁBIL : PRINCIPAIS INCONFORMIDADES</a:t>
            </a:r>
            <a:endParaRPr lang="pt-BR" sz="2400" dirty="0">
              <a:solidFill>
                <a:schemeClr val="bg1"/>
              </a:solidFill>
              <a:latin typeface="Bahnschrift Condensed" panose="020B0502040204020203" pitchFamily="34" charset="0"/>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402673"/>
            <a:ext cx="7377027" cy="5849432"/>
          </a:xfrm>
        </p:spPr>
        <p:txBody>
          <a:bodyPr anchor="ctr">
            <a:normAutofit/>
          </a:bodyPr>
          <a:lstStyle/>
          <a:p>
            <a:pPr marL="180000" indent="0" algn="just">
              <a:buFont typeface="Wingdings" panose="05000000000000000000" pitchFamily="2" charset="2"/>
              <a:buChar char="§"/>
            </a:pPr>
            <a:r>
              <a:rPr lang="pt-BR" sz="3200" b="1" dirty="0">
                <a:latin typeface="Bahnschrift Light"/>
              </a:rPr>
              <a:t>Livros obrigatórios: Diário e Razão</a:t>
            </a:r>
          </a:p>
          <a:p>
            <a:pPr marL="817200" indent="-457200" algn="just">
              <a:buFont typeface="Arial" panose="020B0604020202020204" pitchFamily="34" charset="0"/>
              <a:buChar char="•"/>
            </a:pPr>
            <a:r>
              <a:rPr lang="pt-BR" sz="3200" dirty="0">
                <a:solidFill>
                  <a:srgbClr val="FF0000"/>
                </a:solidFill>
                <a:latin typeface="Bahnschrift Light"/>
              </a:rPr>
              <a:t>Como os cartórios estão registrando os livros ?</a:t>
            </a:r>
          </a:p>
          <a:p>
            <a:pPr marL="817200" indent="-457200" algn="just">
              <a:buFont typeface="Arial" panose="020B0604020202020204" pitchFamily="34" charset="0"/>
              <a:buChar char="•"/>
            </a:pPr>
            <a:r>
              <a:rPr lang="pt-BR" sz="3200" dirty="0">
                <a:latin typeface="Bahnschrift Light"/>
              </a:rPr>
              <a:t>O livro Diário das associações são registrados em cartório pelos sistemas RTDDF e </a:t>
            </a:r>
            <a:r>
              <a:rPr lang="pt-BR" sz="3200" dirty="0" err="1">
                <a:latin typeface="Bahnschrift Light"/>
              </a:rPr>
              <a:t>RTDPJBrasil</a:t>
            </a:r>
            <a:r>
              <a:rPr lang="pt-BR" sz="3200" dirty="0">
                <a:latin typeface="Bahnschrift Light"/>
              </a:rPr>
              <a:t>, utilizando os arquivos do </a:t>
            </a:r>
            <a:r>
              <a:rPr lang="pt-BR" sz="3200" dirty="0" err="1">
                <a:latin typeface="Bahnschrift Light"/>
              </a:rPr>
              <a:t>Sped</a:t>
            </a:r>
            <a:r>
              <a:rPr lang="pt-BR" sz="3200" dirty="0">
                <a:latin typeface="Bahnschrift Light"/>
              </a:rPr>
              <a:t>, ou fisicamente;</a:t>
            </a:r>
          </a:p>
          <a:p>
            <a:pPr marL="817200" indent="-457200" algn="just">
              <a:buFont typeface="Arial" panose="020B0604020202020204" pitchFamily="34" charset="0"/>
              <a:buChar char="•"/>
            </a:pPr>
            <a:r>
              <a:rPr lang="pt-BR" sz="3200" dirty="0">
                <a:latin typeface="Bahnschrift Light"/>
              </a:rPr>
              <a:t>O Diário das fundações </a:t>
            </a:r>
            <a:r>
              <a:rPr lang="pt-BR" sz="3200" u="sng" dirty="0">
                <a:latin typeface="Bahnschrift Light"/>
              </a:rPr>
              <a:t>apenas</a:t>
            </a:r>
            <a:r>
              <a:rPr lang="pt-BR" sz="3200" dirty="0">
                <a:latin typeface="Bahnschrift Light"/>
              </a:rPr>
              <a:t> fisicamente.</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41</a:t>
            </a:fld>
            <a:endParaRPr lang="pt-BR">
              <a:solidFill>
                <a:schemeClr val="tx2"/>
              </a:solidFill>
            </a:endParaRPr>
          </a:p>
        </p:txBody>
      </p:sp>
    </p:spTree>
    <p:extLst>
      <p:ext uri="{BB962C8B-B14F-4D97-AF65-F5344CB8AC3E}">
        <p14:creationId xmlns:p14="http://schemas.microsoft.com/office/powerpoint/2010/main" val="243547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DESAFIOS PARA:</a:t>
            </a:r>
            <a:br>
              <a:rPr lang="pt-BR" sz="2400" dirty="0">
                <a:solidFill>
                  <a:schemeClr val="bg1"/>
                </a:solidFill>
                <a:latin typeface="Bahnschrift Light"/>
              </a:rPr>
            </a:br>
            <a:br>
              <a:rPr lang="pt-BR" sz="2400" dirty="0">
                <a:solidFill>
                  <a:schemeClr val="bg1"/>
                </a:solidFill>
                <a:latin typeface="Bahnschrift Light"/>
              </a:rPr>
            </a:br>
            <a:r>
              <a:rPr lang="pt-BR" sz="2400" dirty="0">
                <a:solidFill>
                  <a:schemeClr val="bg1"/>
                </a:solidFill>
                <a:latin typeface="Bahnschrift Light"/>
              </a:rPr>
              <a:t>GESTORES  CONTADORES  AUDITORES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92893" y="268448"/>
            <a:ext cx="7662087" cy="6191337"/>
          </a:xfrm>
        </p:spPr>
        <p:txBody>
          <a:bodyPr anchor="ctr">
            <a:normAutofit lnSpcReduction="10000"/>
          </a:bodyPr>
          <a:lstStyle/>
          <a:p>
            <a:pPr marL="180000" lvl="1" indent="0" algn="just">
              <a:buFont typeface="Wingdings" panose="05000000000000000000" pitchFamily="2" charset="2"/>
              <a:buChar char="§"/>
            </a:pPr>
            <a:r>
              <a:rPr lang="pt-BR" sz="3200" dirty="0">
                <a:latin typeface="Bahnschrift Light"/>
              </a:rPr>
              <a:t>Conhecer o Estatuto Social e demais normas aplicáveis;</a:t>
            </a:r>
          </a:p>
          <a:p>
            <a:pPr marL="180000" lvl="1" indent="0" algn="just">
              <a:buFont typeface="Wingdings" panose="05000000000000000000" pitchFamily="2" charset="2"/>
              <a:buChar char="§"/>
            </a:pPr>
            <a:endParaRPr lang="pt-BR" sz="3200" dirty="0">
              <a:latin typeface="Bahnschrift Light"/>
            </a:endParaRPr>
          </a:p>
          <a:p>
            <a:pPr marL="180000" lvl="1" indent="0" algn="just">
              <a:buFont typeface="Wingdings" panose="05000000000000000000" pitchFamily="2" charset="2"/>
              <a:buChar char="§"/>
            </a:pPr>
            <a:r>
              <a:rPr lang="pt-BR" sz="3200" dirty="0">
                <a:latin typeface="Bahnschrift Light"/>
              </a:rPr>
              <a:t>Implementar controles internos (administrativos), boas práticas de governança e os programas de integridade; e</a:t>
            </a:r>
          </a:p>
          <a:p>
            <a:pPr marL="180000" lvl="1" indent="0" algn="just">
              <a:buFont typeface="Wingdings" panose="05000000000000000000" pitchFamily="2" charset="2"/>
              <a:buChar char="§"/>
            </a:pPr>
            <a:endParaRPr lang="pt-BR" sz="3200" dirty="0">
              <a:latin typeface="Bahnschrift Light"/>
            </a:endParaRPr>
          </a:p>
          <a:p>
            <a:pPr marL="180000" lvl="1" indent="0" algn="just">
              <a:buFont typeface="Wingdings" panose="05000000000000000000" pitchFamily="2" charset="2"/>
              <a:buChar char="§"/>
            </a:pPr>
            <a:r>
              <a:rPr lang="pt-BR" sz="3200" dirty="0">
                <a:latin typeface="Bahnschrift Light"/>
              </a:rPr>
              <a:t>Aproximação entre a entidade e o contador responsável.</a:t>
            </a:r>
          </a:p>
          <a:p>
            <a:pPr marL="465750" indent="-285750" algn="just">
              <a:buFont typeface="Wingdings" panose="05000000000000000000" pitchFamily="2" charset="2"/>
              <a:buChar char="§"/>
            </a:pPr>
            <a:endParaRPr lang="pt-BR" sz="3200" dirty="0">
              <a:latin typeface="Bahnschrift Light"/>
            </a:endParaRPr>
          </a:p>
          <a:p>
            <a:pPr marL="180000" indent="0" algn="just">
              <a:buFont typeface="Wingdings" panose="05000000000000000000" pitchFamily="2" charset="2"/>
              <a:buChar char="§"/>
            </a:pPr>
            <a:r>
              <a:rPr lang="pt-BR" sz="3200" dirty="0">
                <a:latin typeface="Bahnschrift Light"/>
              </a:rPr>
              <a:t>Adequar o Sistema Contábil às instituições às Normas Brasileiras de Contabilidade aplicáveis às entidades do Terceiro Setor; e</a:t>
            </a:r>
          </a:p>
          <a:p>
            <a:pPr marL="180000" indent="0" algn="just">
              <a:buFont typeface="Wingdings" panose="05000000000000000000" pitchFamily="2" charset="2"/>
              <a:buChar char="§"/>
            </a:pPr>
            <a:endParaRPr lang="pt-BR" sz="22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42</a:t>
            </a:fld>
            <a:endParaRPr lang="pt-BR">
              <a:solidFill>
                <a:schemeClr val="tx2"/>
              </a:solidFill>
            </a:endParaRPr>
          </a:p>
        </p:txBody>
      </p:sp>
    </p:spTree>
    <p:extLst>
      <p:ext uri="{BB962C8B-B14F-4D97-AF65-F5344CB8AC3E}">
        <p14:creationId xmlns:p14="http://schemas.microsoft.com/office/powerpoint/2010/main" val="37790471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DESAFIOS PARA:</a:t>
            </a:r>
            <a:br>
              <a:rPr lang="pt-BR" sz="2400" dirty="0">
                <a:solidFill>
                  <a:schemeClr val="bg1"/>
                </a:solidFill>
                <a:latin typeface="Bahnschrift Light"/>
              </a:rPr>
            </a:br>
            <a:br>
              <a:rPr lang="pt-BR" sz="2400" dirty="0">
                <a:solidFill>
                  <a:schemeClr val="bg1"/>
                </a:solidFill>
                <a:latin typeface="Bahnschrift Light"/>
              </a:rPr>
            </a:br>
            <a:r>
              <a:rPr lang="pt-BR" sz="2400" dirty="0">
                <a:solidFill>
                  <a:schemeClr val="bg1"/>
                </a:solidFill>
                <a:latin typeface="Bahnschrift Light"/>
              </a:rPr>
              <a:t>GESTORES  CONTADORES  AUDITORES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rmAutofit lnSpcReduction="10000"/>
          </a:bodyPr>
          <a:lstStyle/>
          <a:p>
            <a:pPr marL="180000" indent="0" algn="just">
              <a:buFont typeface="Wingdings" panose="05000000000000000000" pitchFamily="2" charset="2"/>
              <a:buChar char="§"/>
            </a:pPr>
            <a:r>
              <a:rPr lang="pt-BR" sz="3200" dirty="0">
                <a:latin typeface="Bahnschrift Light"/>
              </a:rPr>
              <a:t>Conhecer o Estatuto Social e as normas de parcerias públicas.</a:t>
            </a:r>
          </a:p>
          <a:p>
            <a:pPr marL="180000" indent="0" algn="just">
              <a:buFont typeface="Wingdings" panose="05000000000000000000" pitchFamily="2" charset="2"/>
              <a:buChar char="§"/>
            </a:pPr>
            <a:endParaRPr lang="pt-BR" sz="3200" dirty="0">
              <a:latin typeface="Bahnschrift Light"/>
            </a:endParaRPr>
          </a:p>
          <a:p>
            <a:pPr marL="180000" indent="0" algn="just">
              <a:buFont typeface="Wingdings" panose="05000000000000000000" pitchFamily="2" charset="2"/>
              <a:buChar char="§"/>
            </a:pPr>
            <a:r>
              <a:rPr lang="pt-BR" sz="3200" dirty="0">
                <a:latin typeface="Bahnschrift Light"/>
              </a:rPr>
              <a:t>Conhecer as normas de parcerias públicas;</a:t>
            </a:r>
          </a:p>
          <a:p>
            <a:pPr marL="180000" indent="0" algn="just">
              <a:buFont typeface="Wingdings" panose="05000000000000000000" pitchFamily="2" charset="2"/>
              <a:buChar char="§"/>
            </a:pPr>
            <a:endParaRPr lang="pt-BR" sz="3200" dirty="0">
              <a:latin typeface="Bahnschrift Light"/>
            </a:endParaRPr>
          </a:p>
          <a:p>
            <a:pPr marL="180000" indent="0" algn="just">
              <a:buFont typeface="Wingdings" panose="05000000000000000000" pitchFamily="2" charset="2"/>
              <a:buChar char="§"/>
            </a:pPr>
            <a:r>
              <a:rPr lang="pt-BR" sz="3200" dirty="0">
                <a:latin typeface="Bahnschrift Light"/>
              </a:rPr>
              <a:t>Considerar a execução dos instrumentos na avaliação do risco de auditoria e na implementação dos testes; e</a:t>
            </a:r>
          </a:p>
          <a:p>
            <a:pPr marL="180000" indent="0" algn="just">
              <a:buFont typeface="Wingdings" panose="05000000000000000000" pitchFamily="2" charset="2"/>
              <a:buChar char="§"/>
            </a:pPr>
            <a:endParaRPr lang="pt-BR" sz="3200" dirty="0">
              <a:latin typeface="Bahnschrift Light"/>
            </a:endParaRPr>
          </a:p>
          <a:p>
            <a:pPr marL="180000" indent="0" algn="just">
              <a:buFont typeface="Wingdings" panose="05000000000000000000" pitchFamily="2" charset="2"/>
              <a:buChar char="§"/>
            </a:pPr>
            <a:r>
              <a:rPr lang="pt-BR" sz="3200" dirty="0">
                <a:latin typeface="Bahnschrift Light"/>
              </a:rPr>
              <a:t> Desenvolver e armazenar Papéis de Trabalho de auditoria.</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43</a:t>
            </a:fld>
            <a:endParaRPr lang="pt-BR">
              <a:solidFill>
                <a:schemeClr val="tx2"/>
              </a:solidFill>
            </a:endParaRPr>
          </a:p>
        </p:txBody>
      </p:sp>
    </p:spTree>
    <p:extLst>
      <p:ext uri="{BB962C8B-B14F-4D97-AF65-F5344CB8AC3E}">
        <p14:creationId xmlns:p14="http://schemas.microsoft.com/office/powerpoint/2010/main" val="5238389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2400" b="1" u="sng" dirty="0"/>
              <a:t>Pergunta 1</a:t>
            </a:r>
            <a:r>
              <a:rPr lang="pt-BR" sz="2400" b="1" dirty="0"/>
              <a:t>:</a:t>
            </a:r>
          </a:p>
          <a:p>
            <a:pPr marL="180000" indent="0" algn="just">
              <a:buNone/>
            </a:pPr>
            <a:r>
              <a:rPr lang="pt-BR" sz="2400" dirty="0"/>
              <a:t>Há um entendimento por parte do MPDFT que para realiza o reembolso a entidade deverá efetuar transferência bancária eletrônica identificada dos recursos da associação para conta corrente destinada ao recebimento dos recursos advindos das parcerias, e posteriormente fará a devolução desses recursos à associação por meio de transferência eletrônica identificada. No entanto, o Termo de Colaboração firmado com a SEDF diz que a conta da parceria é destinada exclusivamente para receber e movimentar os recursos da parceria. Nesse contexto e diante desta divergência, gostaríamos de esclarecer como deverá ser realizada essa operação, tanto operacionalmente como também contabilmente ?</a:t>
            </a:r>
          </a:p>
          <a:p>
            <a:pPr marL="180000" indent="0" algn="just">
              <a:buNone/>
            </a:pPr>
            <a:r>
              <a:rPr lang="pt-BR" sz="2400" dirty="0">
                <a:latin typeface="Bahnschrift Light"/>
              </a:rPr>
              <a:t>(Instituto Nair Valadares – INAV)</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44</a:t>
            </a:fld>
            <a:endParaRPr lang="pt-BR">
              <a:solidFill>
                <a:schemeClr val="tx2"/>
              </a:solidFill>
            </a:endParaRPr>
          </a:p>
        </p:txBody>
      </p:sp>
    </p:spTree>
    <p:extLst>
      <p:ext uri="{BB962C8B-B14F-4D97-AF65-F5344CB8AC3E}">
        <p14:creationId xmlns:p14="http://schemas.microsoft.com/office/powerpoint/2010/main" val="2847304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2400" b="1" u="sng" dirty="0"/>
              <a:t>Resposta 1</a:t>
            </a:r>
            <a:r>
              <a:rPr lang="pt-BR" sz="2400" b="1" dirty="0"/>
              <a:t>:</a:t>
            </a:r>
          </a:p>
          <a:p>
            <a:pPr marL="180000" indent="0" algn="just">
              <a:buNone/>
            </a:pPr>
            <a:r>
              <a:rPr lang="pt-BR" sz="2400" dirty="0"/>
              <a:t>Item 6.2.2 TC/SEDF e 6.2.3 TC/SEDEST/DF</a:t>
            </a:r>
          </a:p>
          <a:p>
            <a:pPr marL="180000" indent="0" algn="just">
              <a:buNone/>
            </a:pPr>
            <a:r>
              <a:rPr lang="pt-BR" sz="2400" b="1" dirty="0"/>
              <a:t>Dec. GDF nº 37.843/16</a:t>
            </a:r>
            <a:endParaRPr lang="pt-BR" sz="2400" dirty="0"/>
          </a:p>
          <a:p>
            <a:pPr marL="180000" indent="0" algn="just">
              <a:buNone/>
            </a:pPr>
            <a:r>
              <a:rPr lang="pt-BR" sz="2400" dirty="0"/>
              <a:t>Art. 33. O repasse de recursos obedecerá ao cronograma de desembolso (...);</a:t>
            </a:r>
          </a:p>
          <a:p>
            <a:pPr marL="180000" indent="0" algn="just">
              <a:buNone/>
            </a:pPr>
            <a:r>
              <a:rPr lang="pt-BR" sz="2400" dirty="0"/>
              <a:t>§ 1º A liberação de recursos deverá ser anterior à data prevista para a realização da despesa;</a:t>
            </a:r>
          </a:p>
          <a:p>
            <a:pPr marL="180000" indent="0" algn="just">
              <a:buNone/>
            </a:pPr>
            <a:r>
              <a:rPr lang="pt-BR" sz="2400" dirty="0"/>
              <a:t>Art. 30 São cláusulas essenciais aos termos de colaboração ou de fomento:</a:t>
            </a:r>
          </a:p>
          <a:p>
            <a:pPr marL="180000" indent="0" algn="just">
              <a:buNone/>
            </a:pPr>
            <a:r>
              <a:rPr lang="pt-BR" sz="2400" dirty="0"/>
              <a:t>XII - obrigação de a organização da sociedade civil movimentar os recursos em conta bancária específica;</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45</a:t>
            </a:fld>
            <a:endParaRPr lang="pt-BR">
              <a:solidFill>
                <a:schemeClr val="tx2"/>
              </a:solidFill>
            </a:endParaRPr>
          </a:p>
        </p:txBody>
      </p:sp>
    </p:spTree>
    <p:extLst>
      <p:ext uri="{BB962C8B-B14F-4D97-AF65-F5344CB8AC3E}">
        <p14:creationId xmlns:p14="http://schemas.microsoft.com/office/powerpoint/2010/main" val="6510605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3200" b="1" u="sng" dirty="0"/>
              <a:t>Pergunta 2</a:t>
            </a:r>
            <a:r>
              <a:rPr lang="pt-BR" sz="3200" b="1" dirty="0"/>
              <a:t>:</a:t>
            </a:r>
          </a:p>
          <a:p>
            <a:pPr marL="180000" indent="0" algn="just">
              <a:buNone/>
            </a:pPr>
            <a:r>
              <a:rPr lang="pt-BR" sz="3200" dirty="0"/>
              <a:t>Qual a forma correta de contabilizar as doações da Receita Federal? (Doações de mercadorias apreendidas valor estimado pela receita nem sempre é o valor arrecadado nas vendas de bazar).</a:t>
            </a:r>
          </a:p>
          <a:p>
            <a:pPr marL="180000" indent="0" algn="just">
              <a:buNone/>
            </a:pPr>
            <a:r>
              <a:rPr lang="pt-BR" sz="3200" dirty="0">
                <a:latin typeface="Bahnschrift Light"/>
              </a:rPr>
              <a:t>(Focus Contabilidade)</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46</a:t>
            </a:fld>
            <a:endParaRPr lang="pt-BR">
              <a:solidFill>
                <a:schemeClr val="tx2"/>
              </a:solidFill>
            </a:endParaRPr>
          </a:p>
        </p:txBody>
      </p:sp>
    </p:spTree>
    <p:extLst>
      <p:ext uri="{BB962C8B-B14F-4D97-AF65-F5344CB8AC3E}">
        <p14:creationId xmlns:p14="http://schemas.microsoft.com/office/powerpoint/2010/main" val="423221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2400" b="1" u="sng" dirty="0"/>
              <a:t>Resposta 2</a:t>
            </a:r>
            <a:r>
              <a:rPr lang="pt-BR" sz="2400" b="1" dirty="0"/>
              <a:t>:</a:t>
            </a:r>
          </a:p>
          <a:p>
            <a:pPr marL="180000" indent="0" algn="just">
              <a:buNone/>
            </a:pPr>
            <a:r>
              <a:rPr lang="pt-BR" b="1" dirty="0"/>
              <a:t>Lançamento do fato contábil 1 (recebimento da RFB)</a:t>
            </a:r>
          </a:p>
          <a:p>
            <a:pPr marL="180000" indent="0" algn="just">
              <a:buNone/>
            </a:pPr>
            <a:r>
              <a:rPr lang="pt-BR" dirty="0"/>
              <a:t>D – Estoque de materiais p/ venda - R$ 20.000,00</a:t>
            </a:r>
          </a:p>
          <a:p>
            <a:pPr marL="180000" indent="0" algn="just">
              <a:buNone/>
            </a:pPr>
            <a:r>
              <a:rPr lang="pt-BR" dirty="0"/>
              <a:t>C – Receita com doações de materiais – R$ 20.000,00</a:t>
            </a:r>
          </a:p>
          <a:p>
            <a:pPr marL="180000" indent="0" algn="just">
              <a:buNone/>
            </a:pPr>
            <a:r>
              <a:rPr lang="pt-BR" b="1" dirty="0"/>
              <a:t>Lançamento do fato contábil 2 (venda por valor superior)</a:t>
            </a:r>
          </a:p>
          <a:p>
            <a:pPr marL="180000" indent="0" algn="just">
              <a:buNone/>
            </a:pPr>
            <a:r>
              <a:rPr lang="pt-BR" dirty="0"/>
              <a:t>D – Bancos – R$ 25.000,00</a:t>
            </a:r>
          </a:p>
          <a:p>
            <a:pPr marL="180000" indent="0" algn="just">
              <a:buNone/>
            </a:pPr>
            <a:r>
              <a:rPr lang="pt-BR" dirty="0"/>
              <a:t>C – Estoques de materiais p/ venda – R$ 20.000,00</a:t>
            </a:r>
          </a:p>
          <a:p>
            <a:pPr marL="180000" indent="0" algn="just">
              <a:buNone/>
            </a:pPr>
            <a:r>
              <a:rPr lang="pt-BR" dirty="0"/>
              <a:t>C – Ganho na venda de materiais doados – R$ 5.000,00</a:t>
            </a:r>
          </a:p>
          <a:p>
            <a:pPr marL="180000" indent="0" algn="just">
              <a:buNone/>
            </a:pPr>
            <a:r>
              <a:rPr lang="pt-BR" b="1" dirty="0"/>
              <a:t>Lançamento do fato contábil 2 (venda por valor inferior)</a:t>
            </a:r>
            <a:endParaRPr lang="pt-BR" dirty="0"/>
          </a:p>
          <a:p>
            <a:pPr marL="180000" indent="0" algn="just">
              <a:buNone/>
            </a:pPr>
            <a:r>
              <a:rPr lang="pt-BR" dirty="0"/>
              <a:t>D – Bancos – R$ 15.000,00</a:t>
            </a:r>
          </a:p>
          <a:p>
            <a:pPr marL="180000" indent="0" algn="just">
              <a:buNone/>
            </a:pPr>
            <a:r>
              <a:rPr lang="pt-BR" dirty="0"/>
              <a:t>D – Perdas na venda de materiais doados – R$ 5.000,00</a:t>
            </a:r>
          </a:p>
          <a:p>
            <a:pPr marL="180000" indent="0" algn="just">
              <a:buNone/>
            </a:pPr>
            <a:r>
              <a:rPr lang="pt-BR" dirty="0"/>
              <a:t>C – Estoques de materiais p/ venda – R$ 20.000,00</a:t>
            </a:r>
          </a:p>
          <a:p>
            <a:pPr marL="180000" indent="0" algn="just">
              <a:buNone/>
            </a:pPr>
            <a:r>
              <a:rPr lang="pt-BR" sz="2400" dirty="0"/>
              <a:t>Devendo os fatos serem relatados em NE.</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47</a:t>
            </a:fld>
            <a:endParaRPr lang="pt-BR">
              <a:solidFill>
                <a:schemeClr val="tx2"/>
              </a:solidFill>
            </a:endParaRPr>
          </a:p>
        </p:txBody>
      </p:sp>
    </p:spTree>
    <p:extLst>
      <p:ext uri="{BB962C8B-B14F-4D97-AF65-F5344CB8AC3E}">
        <p14:creationId xmlns:p14="http://schemas.microsoft.com/office/powerpoint/2010/main" val="42863123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3200" b="1" u="sng" dirty="0">
                <a:latin typeface="Bahnschrift Light" panose="020B0502040204020203"/>
              </a:rPr>
              <a:t>Pergunta 3</a:t>
            </a:r>
            <a:r>
              <a:rPr lang="pt-BR" sz="3200" b="1" dirty="0">
                <a:latin typeface="Bahnschrift Light" panose="020B0502040204020203"/>
              </a:rPr>
              <a:t>:</a:t>
            </a:r>
          </a:p>
          <a:p>
            <a:pPr marL="180000" indent="0" algn="just">
              <a:buNone/>
            </a:pPr>
            <a:r>
              <a:rPr lang="pt-BR" sz="3200" dirty="0">
                <a:latin typeface="Bahnschrift Light" panose="020B0502040204020203"/>
              </a:rPr>
              <a:t>Como a entidade deve proceder na prestação de contas de recursos recebidos de </a:t>
            </a:r>
            <a:r>
              <a:rPr lang="pt-BR" sz="3200" dirty="0" err="1">
                <a:latin typeface="Bahnschrift Light" panose="020B0502040204020203"/>
              </a:rPr>
              <a:t>TACs</a:t>
            </a:r>
            <a:r>
              <a:rPr lang="pt-BR" sz="3200" dirty="0">
                <a:latin typeface="Bahnschrift Light" panose="020B0502040204020203"/>
              </a:rPr>
              <a:t> firmados no Ministério Público do Trabalho? Nas prestações de contas enviadas anualmente ao MPDFT, a entidade deve enviar os extratos bancários das contas que não receberam recursos públicos e não houve grandes movimentações financeiras? </a:t>
            </a:r>
          </a:p>
          <a:p>
            <a:pPr marL="180000" indent="0" algn="just">
              <a:buNone/>
            </a:pPr>
            <a:r>
              <a:rPr lang="pt-BR" sz="3200" dirty="0">
                <a:latin typeface="Bahnschrift Light" panose="020B0502040204020203"/>
              </a:rPr>
              <a:t>(Instituto Imigrações e Direitos Humanos)</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48</a:t>
            </a:fld>
            <a:endParaRPr lang="pt-BR">
              <a:solidFill>
                <a:schemeClr val="tx2"/>
              </a:solidFill>
            </a:endParaRPr>
          </a:p>
        </p:txBody>
      </p:sp>
    </p:spTree>
    <p:extLst>
      <p:ext uri="{BB962C8B-B14F-4D97-AF65-F5344CB8AC3E}">
        <p14:creationId xmlns:p14="http://schemas.microsoft.com/office/powerpoint/2010/main" val="23152134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3200" b="1" u="sng" dirty="0"/>
              <a:t>Resposta 3</a:t>
            </a:r>
            <a:r>
              <a:rPr lang="pt-BR" sz="3200" b="1" dirty="0"/>
              <a:t>:</a:t>
            </a:r>
          </a:p>
          <a:p>
            <a:pPr marL="180000" indent="0" algn="just">
              <a:buNone/>
            </a:pPr>
            <a:r>
              <a:rPr lang="pt-BR" sz="3200" dirty="0">
                <a:latin typeface="Bahnschrift Light" panose="020B0502040204020203"/>
              </a:rPr>
              <a:t>Os recursos dos </a:t>
            </a:r>
            <a:r>
              <a:rPr lang="pt-BR" sz="3200" dirty="0" err="1">
                <a:latin typeface="Bahnschrift Light" panose="020B0502040204020203"/>
              </a:rPr>
              <a:t>TACs</a:t>
            </a:r>
            <a:r>
              <a:rPr lang="pt-BR" sz="3200" dirty="0">
                <a:latin typeface="Bahnschrift Light" panose="020B0502040204020203"/>
              </a:rPr>
              <a:t> do MPT são fiscalizados pela PJFEIS mediante Prestação de Contas Especial, em que se exige inclusive os extratos da conta bancária que recebeu os recursos.</a:t>
            </a:r>
          </a:p>
          <a:p>
            <a:pPr marL="180000" indent="0" algn="just">
              <a:buNone/>
            </a:pPr>
            <a:r>
              <a:rPr lang="pt-BR" sz="3200" dirty="0">
                <a:latin typeface="Bahnschrift Light" panose="020B0502040204020203"/>
              </a:rPr>
              <a:t>Na análise da prestação de contas anual, referente ao exercício do repasse/execução, será monitorada a escrituração contábil dos bens/benfeitorias no patrimônio. </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49</a:t>
            </a:fld>
            <a:endParaRPr lang="pt-BR">
              <a:solidFill>
                <a:schemeClr val="tx2"/>
              </a:solidFill>
            </a:endParaRPr>
          </a:p>
        </p:txBody>
      </p:sp>
    </p:spTree>
    <p:extLst>
      <p:ext uri="{BB962C8B-B14F-4D97-AF65-F5344CB8AC3E}">
        <p14:creationId xmlns:p14="http://schemas.microsoft.com/office/powerpoint/2010/main" val="406905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12435" y="605896"/>
            <a:ext cx="3668488" cy="5646208"/>
          </a:xfrm>
        </p:spPr>
        <p:txBody>
          <a:bodyPr anchor="ctr">
            <a:normAutofit/>
          </a:bodyPr>
          <a:lstStyle/>
          <a:p>
            <a:pPr algn="ctr"/>
            <a:r>
              <a:rPr lang="pt-BR" sz="2400" dirty="0">
                <a:solidFill>
                  <a:schemeClr val="bg1"/>
                </a:solidFill>
                <a:latin typeface="Bahnschrift Condensed" panose="020B0502040204020203" pitchFamily="34" charset="0"/>
              </a:rPr>
              <a:t>MINISTÉRIO PÚBLICO: COMPETÊNCIAS DE ATUAÇÃO</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263227" y="327171"/>
            <a:ext cx="7652330" cy="6132614"/>
          </a:xfrm>
        </p:spPr>
        <p:txBody>
          <a:bodyPr anchor="ctr">
            <a:normAutofit/>
          </a:bodyPr>
          <a:lstStyle/>
          <a:p>
            <a:pPr marL="0" lvl="1" indent="0" algn="just">
              <a:buNone/>
            </a:pPr>
            <a:endParaRPr lang="pt-BR" sz="3200" baseline="30000" dirty="0">
              <a:latin typeface="Bahnschrift Light" panose="020B0502040204020203"/>
            </a:endParaRPr>
          </a:p>
          <a:p>
            <a:pPr marL="0" lvl="1" indent="0" algn="just">
              <a:buNone/>
            </a:pPr>
            <a:endParaRPr lang="pt-BR" sz="3200" baseline="30000" dirty="0">
              <a:latin typeface="Bahnschrift Light" panose="020B0502040204020203"/>
            </a:endParaRPr>
          </a:p>
          <a:p>
            <a:pPr marL="0" lvl="1" indent="0" algn="just">
              <a:buNone/>
            </a:pPr>
            <a:r>
              <a:rPr lang="pt-BR" sz="3200" b="1" dirty="0">
                <a:latin typeface="Bahnschrift Light"/>
              </a:rPr>
              <a:t>Instrução nº 2/1991/CG/TJDFT </a:t>
            </a:r>
            <a:r>
              <a:rPr lang="pt-BR" sz="2000" dirty="0">
                <a:latin typeface="Bahnschrift Light"/>
              </a:rPr>
              <a:t>(Art.1º)</a:t>
            </a:r>
          </a:p>
          <a:p>
            <a:pPr marL="0" lvl="1" indent="0" algn="just">
              <a:buNone/>
            </a:pPr>
            <a:r>
              <a:rPr lang="pt-BR" sz="3200" b="1" dirty="0">
                <a:latin typeface="Bahnschrift Light"/>
              </a:rPr>
              <a:t>Provimento nº 8/2016/CG/TJDFT </a:t>
            </a:r>
            <a:r>
              <a:rPr lang="pt-BR" sz="2000" b="1" dirty="0">
                <a:latin typeface="Bahnschrift Light"/>
              </a:rPr>
              <a:t>(Art. 6º, IV)</a:t>
            </a:r>
          </a:p>
          <a:p>
            <a:pPr marL="0" lvl="1" indent="0" algn="just">
              <a:buNone/>
            </a:pPr>
            <a:endParaRPr lang="pt-BR" sz="2000" b="1" dirty="0">
              <a:latin typeface="Bahnschrift Light"/>
            </a:endParaRPr>
          </a:p>
          <a:p>
            <a:pPr marL="465750" lvl="1" indent="-285750" algn="just">
              <a:buFont typeface="Wingdings" panose="05000000000000000000" pitchFamily="2" charset="2"/>
              <a:buChar char="§"/>
            </a:pPr>
            <a:r>
              <a:rPr lang="pt-BR" sz="3200" dirty="0">
                <a:latin typeface="Bahnschrift Light"/>
              </a:rPr>
              <a:t>Os atos constitutivos e averbações de documentos de fundação serão efetuados com expressa participação do MP;</a:t>
            </a:r>
          </a:p>
          <a:p>
            <a:pPr marL="465750" lvl="1" indent="-285750" algn="just">
              <a:buFont typeface="Wingdings" panose="05000000000000000000" pitchFamily="2" charset="2"/>
              <a:buChar char="§"/>
            </a:pPr>
            <a:endParaRPr lang="pt-BR" sz="3200" dirty="0">
              <a:latin typeface="Bahnschrift Light"/>
            </a:endParaRPr>
          </a:p>
          <a:p>
            <a:pPr algn="just"/>
            <a:r>
              <a:rPr lang="pt-BR" sz="3200" b="1" dirty="0">
                <a:latin typeface="Bahnschrift Light"/>
              </a:rPr>
              <a:t>Decreto-Lei nº 41/1966 </a:t>
            </a:r>
            <a:r>
              <a:rPr lang="pt-BR" b="1" dirty="0">
                <a:latin typeface="Bahnschrift Light"/>
              </a:rPr>
              <a:t>(Art. 1º a 3º)</a:t>
            </a:r>
          </a:p>
          <a:p>
            <a:pPr marL="376020" lvl="1" indent="-342900" algn="just">
              <a:buFont typeface="Wingdings" panose="05000000000000000000" pitchFamily="2" charset="2"/>
              <a:buChar char="§"/>
            </a:pPr>
            <a:r>
              <a:rPr lang="pt-BR" sz="3200" dirty="0">
                <a:latin typeface="Bahnschrift Light"/>
              </a:rPr>
              <a:t>Propor as ações de dissolução de associações;</a:t>
            </a:r>
          </a:p>
          <a:p>
            <a:pPr algn="just"/>
            <a:endParaRPr lang="pt-BR" sz="3200" dirty="0">
              <a:latin typeface="Bahnschrift Light"/>
            </a:endParaRPr>
          </a:p>
          <a:p>
            <a:pPr marL="465750" lvl="1" indent="-285750" algn="just">
              <a:buFont typeface="Wingdings" panose="05000000000000000000" pitchFamily="2" charset="2"/>
              <a:buChar char="§"/>
            </a:pPr>
            <a:endParaRPr lang="pt-BR" sz="3200" b="1" dirty="0">
              <a:latin typeface="Bahnschrift Light"/>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5</a:t>
            </a:fld>
            <a:endParaRPr lang="pt-BR">
              <a:solidFill>
                <a:schemeClr val="tx2"/>
              </a:solidFill>
            </a:endParaRPr>
          </a:p>
        </p:txBody>
      </p:sp>
    </p:spTree>
    <p:extLst>
      <p:ext uri="{BB962C8B-B14F-4D97-AF65-F5344CB8AC3E}">
        <p14:creationId xmlns:p14="http://schemas.microsoft.com/office/powerpoint/2010/main" val="20080625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3200" b="1" u="sng" dirty="0">
                <a:latin typeface="Bahnschrift Light" panose="020B0502040204020203"/>
              </a:rPr>
              <a:t>Pergunta 4</a:t>
            </a:r>
            <a:r>
              <a:rPr lang="pt-BR" sz="3200" b="1" dirty="0">
                <a:latin typeface="Bahnschrift Light" panose="020B0502040204020203"/>
              </a:rPr>
              <a:t>:</a:t>
            </a:r>
          </a:p>
          <a:p>
            <a:pPr marL="180000" indent="0" algn="just">
              <a:buNone/>
            </a:pPr>
            <a:r>
              <a:rPr lang="pt-BR" sz="3200" dirty="0"/>
              <a:t>Considerando que a Lei que regulamenta o MROSC disciplina que o órgão convenente vai criar uma plataforma para realização da prestação de contas, o Ministério Público ainda vai requerer o envio da RNP que hoje é feita pelo Microsoft Excel quando da prestação de contas? </a:t>
            </a:r>
            <a:endParaRPr lang="pt-BR" sz="3200" dirty="0">
              <a:latin typeface="Bahnschrift Light" panose="020B0502040204020203"/>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50</a:t>
            </a:fld>
            <a:endParaRPr lang="pt-BR">
              <a:solidFill>
                <a:schemeClr val="tx2"/>
              </a:solidFill>
            </a:endParaRPr>
          </a:p>
        </p:txBody>
      </p:sp>
    </p:spTree>
    <p:extLst>
      <p:ext uri="{BB962C8B-B14F-4D97-AF65-F5344CB8AC3E}">
        <p14:creationId xmlns:p14="http://schemas.microsoft.com/office/powerpoint/2010/main" val="40490859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368808" y="605896"/>
            <a:ext cx="3329177" cy="5646208"/>
          </a:xfrm>
        </p:spPr>
        <p:txBody>
          <a:bodyPr anchor="ctr">
            <a:normAutofit/>
          </a:bodyPr>
          <a:lstStyle/>
          <a:p>
            <a:pPr lvl="1" algn="ctr"/>
            <a:r>
              <a:rPr lang="pt-BR" sz="2400" dirty="0">
                <a:solidFill>
                  <a:schemeClr val="bg1"/>
                </a:solidFill>
                <a:latin typeface="Bahnschrift Light"/>
              </a:rPr>
              <a:t>PERGUNTAS E RESPOSTAS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46165" y="343950"/>
            <a:ext cx="7377027" cy="6115836"/>
          </a:xfrm>
        </p:spPr>
        <p:txBody>
          <a:bodyPr anchor="ctr">
            <a:noAutofit/>
          </a:bodyPr>
          <a:lstStyle/>
          <a:p>
            <a:pPr marL="180000" indent="0" algn="just">
              <a:buNone/>
            </a:pPr>
            <a:r>
              <a:rPr lang="pt-BR" sz="3200" b="1" u="sng" dirty="0">
                <a:latin typeface="Bahnschrift Light" panose="020B0502040204020203"/>
              </a:rPr>
              <a:t>Resposta 4</a:t>
            </a:r>
            <a:r>
              <a:rPr lang="pt-BR" sz="3200" b="1" dirty="0">
                <a:latin typeface="Bahnschrift Light" panose="020B0502040204020203"/>
              </a:rPr>
              <a:t>:</a:t>
            </a:r>
          </a:p>
          <a:p>
            <a:pPr marL="180000" indent="0" algn="just">
              <a:buNone/>
            </a:pPr>
            <a:r>
              <a:rPr lang="pt-BR" sz="3200" dirty="0"/>
              <a:t>De fato a previsão está estabelecida no Art. 83 do Decreto GDF nº 37.843/16.</a:t>
            </a:r>
          </a:p>
          <a:p>
            <a:pPr marL="180000" indent="0" algn="just">
              <a:buNone/>
            </a:pPr>
            <a:r>
              <a:rPr lang="pt-BR" dirty="0"/>
              <a:t>“Art. 83. O processamento das parcerias que envolvam transferência de recursos financeiros será realizado por meio de plataforma eletrônica, nos termos e condições definidas em ato normativo da Secretaria de Planejamento, Orçamento e Gestão”.</a:t>
            </a:r>
          </a:p>
          <a:p>
            <a:pPr marL="180000" indent="0" algn="just">
              <a:buNone/>
            </a:pPr>
            <a:r>
              <a:rPr lang="pt-BR" sz="3200" dirty="0"/>
              <a:t>Contudo, o MPDFT ainda não tem conhecimento da existência e disponibilidade dessa ferramenta.</a:t>
            </a:r>
          </a:p>
          <a:p>
            <a:pPr marL="180000" indent="0" algn="just">
              <a:buNone/>
            </a:pPr>
            <a:r>
              <a:rPr lang="pt-BR" sz="3200" dirty="0"/>
              <a:t>Desse modo, a RNP em </a:t>
            </a:r>
            <a:r>
              <a:rPr lang="pt-BR" sz="3200" dirty="0" err="1"/>
              <a:t>excel</a:t>
            </a:r>
            <a:r>
              <a:rPr lang="pt-BR" sz="3200" dirty="0"/>
              <a:t> consta no Anexo IV da Portaria nº 01/2020/PJFEIS</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51</a:t>
            </a:fld>
            <a:endParaRPr lang="pt-BR">
              <a:solidFill>
                <a:schemeClr val="tx2"/>
              </a:solidFill>
            </a:endParaRPr>
          </a:p>
        </p:txBody>
      </p:sp>
    </p:spTree>
    <p:extLst>
      <p:ext uri="{BB962C8B-B14F-4D97-AF65-F5344CB8AC3E}">
        <p14:creationId xmlns:p14="http://schemas.microsoft.com/office/powerpoint/2010/main" val="234600933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75501" y="605896"/>
            <a:ext cx="3749346" cy="5646208"/>
          </a:xfrm>
        </p:spPr>
        <p:txBody>
          <a:bodyPr anchor="ctr">
            <a:normAutofit/>
          </a:bodyPr>
          <a:lstStyle/>
          <a:p>
            <a:pPr lvl="1" algn="ctr"/>
            <a:r>
              <a:rPr lang="pt-BR" sz="2800" dirty="0">
                <a:solidFill>
                  <a:schemeClr val="bg1"/>
                </a:solidFill>
                <a:latin typeface="Bahnschrift Light" panose="020B0502040204020203"/>
              </a:rPr>
              <a:t>CERTIDÃO ELETRÔNICA</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37109" y="234892"/>
            <a:ext cx="7633982" cy="6518246"/>
          </a:xfrm>
        </p:spPr>
        <p:txBody>
          <a:bodyPr anchor="ctr">
            <a:normAutofit fontScale="32500" lnSpcReduction="20000"/>
          </a:bodyPr>
          <a:lstStyle/>
          <a:p>
            <a:pPr marL="362880" lvl="2" indent="0" algn="just">
              <a:buFont typeface="Wingdings" panose="05000000000000000000" pitchFamily="2" charset="2"/>
              <a:buChar char="§"/>
            </a:pPr>
            <a:r>
              <a:rPr lang="pt-BR" sz="8000" dirty="0">
                <a:latin typeface="Bahnschrift Light" panose="020B0502040204020203"/>
              </a:rPr>
              <a:t>Emissão de Certidão Eletrônica (NEGATIVA/POSITIVA) de contas julgadas irregulares pela PJFEIS:</a:t>
            </a:r>
          </a:p>
          <a:p>
            <a:pPr marL="1182960" lvl="3" indent="-457200" algn="just">
              <a:buFont typeface="Arial" panose="020B0604020202020204" pitchFamily="34" charset="0"/>
              <a:buChar char="•"/>
            </a:pPr>
            <a:r>
              <a:rPr lang="pt-BR" sz="8000" dirty="0">
                <a:solidFill>
                  <a:srgbClr val="C00000"/>
                </a:solidFill>
                <a:latin typeface="Bahnschrift Light" panose="020B0502040204020203"/>
                <a:hlinkClick r:id="rId2"/>
              </a:rPr>
              <a:t>www.mpdft.mp.br/portal/index.php/servicos-menu/pjfeis-emissao-de-atestado</a:t>
            </a:r>
            <a:endParaRPr lang="pt-BR" sz="8000" dirty="0">
              <a:solidFill>
                <a:srgbClr val="C00000"/>
              </a:solidFill>
              <a:latin typeface="Bahnschrift Light" panose="020B0502040204020203"/>
            </a:endParaRPr>
          </a:p>
          <a:p>
            <a:pPr marL="702900" lvl="1" indent="-342900" algn="just">
              <a:buFont typeface="Wingdings" panose="05000000000000000000" pitchFamily="2" charset="2"/>
              <a:buChar char="§"/>
            </a:pPr>
            <a:r>
              <a:rPr lang="pt-BR" sz="8000" dirty="0">
                <a:latin typeface="Bahnschrift Light"/>
              </a:rPr>
              <a:t> Entidades não cadastradas, devem solicitar cadastramento no mesmo endereço;</a:t>
            </a:r>
          </a:p>
          <a:p>
            <a:pPr marL="702900" lvl="1" indent="-342900" algn="just">
              <a:buFont typeface="Wingdings" panose="05000000000000000000" pitchFamily="2" charset="2"/>
              <a:buChar char="§"/>
            </a:pPr>
            <a:r>
              <a:rPr lang="pt-BR" sz="8000" dirty="0">
                <a:latin typeface="Bahnschrift Light"/>
              </a:rPr>
              <a:t>Arquivos desta apresentação e das respostas às dúvidas enviadas pelo formulário eletrônico estarão disponíveis na pasta da PJFEIS:</a:t>
            </a:r>
          </a:p>
          <a:p>
            <a:pPr marL="702900" lvl="1" indent="-342900" algn="just">
              <a:buFont typeface="Wingdings" panose="05000000000000000000" pitchFamily="2" charset="2"/>
              <a:buChar char="§"/>
            </a:pPr>
            <a:r>
              <a:rPr lang="pt-BR" sz="8000" dirty="0">
                <a:latin typeface="Bahnschrift Light" panose="020B0502040204020203"/>
                <a:hlinkClick r:id="rId3"/>
              </a:rPr>
              <a:t>www.mpdft.mp.br/portal/index.php/conhecampdft-menu/promotorias-justica-menu/pjfeis-menu</a:t>
            </a:r>
            <a:endParaRPr lang="pt-BR" sz="8000" dirty="0">
              <a:latin typeface="Bahnschrift Light" panose="020B0502040204020203"/>
            </a:endParaRPr>
          </a:p>
          <a:p>
            <a:pPr marL="360000" indent="0" algn="just">
              <a:buFont typeface="Wingdings" panose="05000000000000000000" pitchFamily="2" charset="2"/>
              <a:buChar char="§"/>
            </a:pPr>
            <a:r>
              <a:rPr lang="pt-BR" sz="8000" dirty="0">
                <a:latin typeface="Bahnschrift Light" panose="020B0502040204020203"/>
              </a:rPr>
              <a:t>Muito Obrigado pela atenção.</a:t>
            </a:r>
          </a:p>
          <a:p>
            <a:pPr marL="360000" indent="0" algn="just">
              <a:buFont typeface="Wingdings" panose="05000000000000000000" pitchFamily="2" charset="2"/>
              <a:buChar char="§"/>
            </a:pPr>
            <a:endParaRPr lang="pt-BR" sz="8000" dirty="0">
              <a:latin typeface="Bahnschrift Light" panose="020B0502040204020203"/>
            </a:endParaRPr>
          </a:p>
          <a:p>
            <a:pPr marL="360000" algn="ctr">
              <a:buFont typeface="Wingdings" panose="05000000000000000000" pitchFamily="2" charset="2"/>
              <a:buChar char="§"/>
            </a:pPr>
            <a:r>
              <a:rPr lang="pt-BR" sz="8000" i="1" dirty="0">
                <a:latin typeface="Bahnschrift Light"/>
              </a:rPr>
              <a:t>“As mãos preguiçosas empobrecem o homem, porém as mãos diligentes lhe trazem riqueza” </a:t>
            </a:r>
            <a:br>
              <a:rPr lang="pt-BR" sz="8000" i="1" dirty="0">
                <a:latin typeface="Bahnschrift Light"/>
              </a:rPr>
            </a:br>
            <a:r>
              <a:rPr lang="pt-BR" sz="8000" i="1" dirty="0">
                <a:latin typeface="Bahnschrift Light"/>
              </a:rPr>
              <a:t>(Provérbios 10:4)</a:t>
            </a:r>
            <a:r>
              <a:rPr lang="pt-BR" sz="8000" dirty="0">
                <a:latin typeface="Bahnschrift Light"/>
              </a:rPr>
              <a:t> </a:t>
            </a:r>
            <a:br>
              <a:rPr lang="pt-BR" sz="3200" dirty="0">
                <a:latin typeface="Bahnschrift Light"/>
              </a:rPr>
            </a:br>
            <a:endParaRPr lang="pt-BR" sz="3200" dirty="0">
              <a:latin typeface="Bahnschrift Light"/>
            </a:endParaRPr>
          </a:p>
          <a:p>
            <a:pPr marL="0" indent="0" algn="just">
              <a:buNone/>
            </a:pPr>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52</a:t>
            </a:fld>
            <a:endParaRPr lang="pt-BR">
              <a:solidFill>
                <a:schemeClr val="tx2"/>
              </a:solidFill>
            </a:endParaRPr>
          </a:p>
        </p:txBody>
      </p:sp>
    </p:spTree>
    <p:extLst>
      <p:ext uri="{BB962C8B-B14F-4D97-AF65-F5344CB8AC3E}">
        <p14:creationId xmlns:p14="http://schemas.microsoft.com/office/powerpoint/2010/main" val="818769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18114" y="605896"/>
            <a:ext cx="3768685" cy="5646208"/>
          </a:xfrm>
        </p:spPr>
        <p:txBody>
          <a:bodyPr anchor="ctr">
            <a:normAutofit/>
          </a:bodyPr>
          <a:lstStyle/>
          <a:p>
            <a:pPr algn="ctr"/>
            <a:r>
              <a:rPr lang="pt-BR" sz="2400" dirty="0">
                <a:solidFill>
                  <a:schemeClr val="bg1"/>
                </a:solidFill>
                <a:latin typeface="Bahnschrift Condensed" panose="020B0502040204020203" pitchFamily="34" charset="0"/>
              </a:rPr>
              <a:t>MINISTÉRIO PÚBLICO: COMPETÊNCIAS DE ATUAÇÃO</a:t>
            </a:r>
            <a:endParaRPr lang="pt-BR" sz="2400" dirty="0">
              <a:solidFill>
                <a:schemeClr val="bg1"/>
              </a:solidFill>
              <a:latin typeface="Bahnschrift Light"/>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76617" y="243281"/>
            <a:ext cx="7346575" cy="6183413"/>
          </a:xfrm>
        </p:spPr>
        <p:txBody>
          <a:bodyPr anchor="ctr">
            <a:normAutofit/>
          </a:bodyPr>
          <a:lstStyle/>
          <a:p>
            <a:pPr algn="just"/>
            <a:r>
              <a:rPr lang="pt-BR" sz="3200" b="1" dirty="0">
                <a:latin typeface="Bahnschrift Light"/>
              </a:rPr>
              <a:t>Resolução CSMPDFT nº 90/2009</a:t>
            </a:r>
          </a:p>
          <a:p>
            <a:pPr marL="522900" indent="-342900" algn="just">
              <a:buFont typeface="Wingdings" panose="05000000000000000000" pitchFamily="2" charset="2"/>
              <a:buChar char="§"/>
            </a:pPr>
            <a:r>
              <a:rPr lang="pt-BR" sz="3200" dirty="0">
                <a:latin typeface="Bahnschrift Light"/>
              </a:rPr>
              <a:t>Atribuições e distribuição de processos no MPDFT.</a:t>
            </a:r>
          </a:p>
          <a:p>
            <a:pPr marL="180000" algn="just">
              <a:buFont typeface="Wingdings" panose="05000000000000000000" pitchFamily="2" charset="2"/>
              <a:buChar char="§"/>
            </a:pPr>
            <a:endParaRPr lang="pt-BR" sz="3200" dirty="0">
              <a:latin typeface="Bahnschrift Light"/>
            </a:endParaRPr>
          </a:p>
          <a:p>
            <a:pPr marL="180000" algn="just">
              <a:buFont typeface="Wingdings" panose="05000000000000000000" pitchFamily="2" charset="2"/>
              <a:buChar char="§"/>
            </a:pPr>
            <a:r>
              <a:rPr lang="pt-BR" sz="3200" dirty="0">
                <a:latin typeface="Bahnschrift Light"/>
              </a:rPr>
              <a:t>Em relação ao Terceiro Setor, a matéria está sob a incumbência da PJFEIS, podendo ter atuações de outras promotorias; e</a:t>
            </a:r>
          </a:p>
          <a:p>
            <a:pPr marL="180000" algn="just">
              <a:buFont typeface="Wingdings" panose="05000000000000000000" pitchFamily="2" charset="2"/>
              <a:buChar char="§"/>
            </a:pPr>
            <a:endParaRPr lang="pt-BR" sz="3200" dirty="0">
              <a:latin typeface="Bahnschrift Light"/>
            </a:endParaRPr>
          </a:p>
          <a:p>
            <a:pPr marL="180000" algn="just">
              <a:buFont typeface="Wingdings" panose="05000000000000000000" pitchFamily="2" charset="2"/>
              <a:buChar char="§"/>
            </a:pPr>
            <a:r>
              <a:rPr lang="pt-BR" sz="3200" dirty="0">
                <a:latin typeface="Bahnschrift Light"/>
              </a:rPr>
              <a:t>As competências da PJFEIS estão dispostas no art. 19 da Res. CSMPDFT nº 90/2009.</a:t>
            </a:r>
          </a:p>
          <a:p>
            <a:pPr marL="0" indent="0" algn="just">
              <a:buNone/>
            </a:pPr>
            <a:endParaRPr lang="pt-BR"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6</a:t>
            </a:fld>
            <a:endParaRPr lang="pt-BR">
              <a:solidFill>
                <a:schemeClr val="tx2"/>
              </a:solidFill>
            </a:endParaRPr>
          </a:p>
        </p:txBody>
      </p:sp>
    </p:spTree>
    <p:extLst>
      <p:ext uri="{BB962C8B-B14F-4D97-AF65-F5344CB8AC3E}">
        <p14:creationId xmlns:p14="http://schemas.microsoft.com/office/powerpoint/2010/main" val="386531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7780" y="605896"/>
            <a:ext cx="3624044" cy="5646208"/>
          </a:xfrm>
        </p:spPr>
        <p:txBody>
          <a:bodyPr anchor="ctr">
            <a:normAutofit/>
          </a:bodyPr>
          <a:lstStyle/>
          <a:p>
            <a:pPr algn="ctr"/>
            <a:r>
              <a:rPr lang="pt-BR" sz="2400" dirty="0">
                <a:solidFill>
                  <a:schemeClr val="bg1"/>
                </a:solidFill>
                <a:latin typeface="Bahnschrift Light"/>
              </a:rPr>
              <a:t>TIPOS DE FEITOS: PJFEIS </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76617" y="369455"/>
            <a:ext cx="7346575" cy="6090330"/>
          </a:xfrm>
        </p:spPr>
        <p:txBody>
          <a:bodyPr anchor="ctr">
            <a:normAutofit/>
          </a:bodyPr>
          <a:lstStyle/>
          <a:p>
            <a:pPr marL="180000">
              <a:buFont typeface="Wingdings" panose="05000000000000000000" pitchFamily="2" charset="2"/>
              <a:buChar char="§"/>
            </a:pPr>
            <a:r>
              <a:rPr lang="pt-BR" sz="3200" dirty="0">
                <a:latin typeface="Bahnschrift Light" panose="020B0502040204020203"/>
              </a:rPr>
              <a:t>Notícias de Fato (NF);</a:t>
            </a:r>
          </a:p>
          <a:p>
            <a:pPr marL="180000">
              <a:buFont typeface="Wingdings" panose="05000000000000000000" pitchFamily="2" charset="2"/>
              <a:buChar char="§"/>
            </a:pPr>
            <a:r>
              <a:rPr lang="pt-BR" sz="3200" dirty="0">
                <a:latin typeface="Bahnschrift Light" panose="020B0502040204020203"/>
              </a:rPr>
              <a:t>Procedimento Preliminar de Investigação (PPI);</a:t>
            </a:r>
          </a:p>
          <a:p>
            <a:pPr marL="180000">
              <a:buFont typeface="Wingdings" panose="05000000000000000000" pitchFamily="2" charset="2"/>
              <a:buChar char="§"/>
            </a:pPr>
            <a:r>
              <a:rPr lang="pt-BR" sz="3200" dirty="0">
                <a:latin typeface="Bahnschrift Light" panose="020B0502040204020203"/>
              </a:rPr>
              <a:t>Inquérito Policial (IP);</a:t>
            </a:r>
          </a:p>
          <a:p>
            <a:pPr marL="180000">
              <a:buFont typeface="Wingdings" panose="05000000000000000000" pitchFamily="2" charset="2"/>
              <a:buChar char="§"/>
            </a:pPr>
            <a:r>
              <a:rPr lang="pt-BR" sz="3200" dirty="0">
                <a:latin typeface="Bahnschrift Light" panose="020B0502040204020203"/>
              </a:rPr>
              <a:t>Inquérito Civil Público (ICP);</a:t>
            </a:r>
          </a:p>
          <a:p>
            <a:pPr marL="180000">
              <a:buFont typeface="Wingdings" panose="05000000000000000000" pitchFamily="2" charset="2"/>
              <a:buChar char="§"/>
            </a:pPr>
            <a:r>
              <a:rPr lang="pt-BR" sz="3200" dirty="0">
                <a:latin typeface="Bahnschrift Light" panose="020B0502040204020203"/>
              </a:rPr>
              <a:t>Processos Judiciais; e</a:t>
            </a:r>
          </a:p>
          <a:p>
            <a:pPr marL="180000">
              <a:buFont typeface="Wingdings" panose="05000000000000000000" pitchFamily="2" charset="2"/>
              <a:buChar char="§"/>
            </a:pPr>
            <a:r>
              <a:rPr lang="pt-BR" sz="3200" b="1" dirty="0">
                <a:latin typeface="Bahnschrift Light" panose="020B0502040204020203"/>
              </a:rPr>
              <a:t> Procedimento Administrativo (PA) </a:t>
            </a:r>
            <a:r>
              <a:rPr lang="pt-BR" sz="3200" dirty="0">
                <a:latin typeface="Bahnschrift Light" panose="020B0502040204020203"/>
              </a:rPr>
              <a:t>(Prestações de Contas).</a:t>
            </a:r>
          </a:p>
          <a:p>
            <a:pPr marL="180000">
              <a:buFont typeface="Wingdings" panose="05000000000000000000" pitchFamily="2" charset="2"/>
              <a:buChar char="§"/>
            </a:pPr>
            <a:endParaRPr lang="pt-BR" sz="32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7</a:t>
            </a:fld>
            <a:endParaRPr lang="pt-BR">
              <a:solidFill>
                <a:schemeClr val="tx2"/>
              </a:solidFill>
            </a:endParaRPr>
          </a:p>
        </p:txBody>
      </p:sp>
    </p:spTree>
    <p:extLst>
      <p:ext uri="{BB962C8B-B14F-4D97-AF65-F5344CB8AC3E}">
        <p14:creationId xmlns:p14="http://schemas.microsoft.com/office/powerpoint/2010/main" val="165307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fade">
                                      <p:cBhvr>
                                        <p:cTn id="7" dur="2000"/>
                                        <p:tgtEl>
                                          <p:spTgt spid="8">
                                            <p:txEl>
                                              <p:pRg st="5" end="5"/>
                                            </p:txEl>
                                          </p:spTgt>
                                        </p:tgtEl>
                                      </p:cBhvr>
                                    </p:animEffect>
                                    <p:anim calcmode="lin" valueType="num">
                                      <p:cBhvr>
                                        <p:cTn id="8" dur="2000" fill="hold"/>
                                        <p:tgtEl>
                                          <p:spTgt spid="8">
                                            <p:txEl>
                                              <p:pRg st="5" end="5"/>
                                            </p:txEl>
                                          </p:spTgt>
                                        </p:tgtEl>
                                        <p:attrNameLst>
                                          <p:attrName>ppt_w</p:attrName>
                                        </p:attrNameLst>
                                      </p:cBhvr>
                                      <p:tavLst>
                                        <p:tav tm="0" fmla="#ppt_w*sin(2.5*pi*$)">
                                          <p:val>
                                            <p:fltVal val="0"/>
                                          </p:val>
                                        </p:tav>
                                        <p:tav tm="100000">
                                          <p:val>
                                            <p:fltVal val="1"/>
                                          </p:val>
                                        </p:tav>
                                      </p:tavLst>
                                    </p:anim>
                                    <p:anim calcmode="lin" valueType="num">
                                      <p:cBhvr>
                                        <p:cTn id="9" dur="2000" fill="hold"/>
                                        <p:tgtEl>
                                          <p:spTgt spid="8">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268448" y="605896"/>
            <a:ext cx="3632433" cy="5646208"/>
          </a:xfrm>
        </p:spPr>
        <p:txBody>
          <a:bodyPr anchor="ctr">
            <a:normAutofit/>
          </a:bodyPr>
          <a:lstStyle/>
          <a:p>
            <a:r>
              <a:rPr lang="pt-BR" sz="2400" dirty="0">
                <a:solidFill>
                  <a:schemeClr val="bg1"/>
                </a:solidFill>
                <a:latin typeface="Bahnschrift Light" panose="020B0502040204020203"/>
              </a:rPr>
              <a:t>PRESTAÇÃO DE CONTAS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476617" y="528505"/>
            <a:ext cx="7346575" cy="6199465"/>
          </a:xfrm>
        </p:spPr>
        <p:txBody>
          <a:bodyPr anchor="ctr">
            <a:normAutofit fontScale="85000" lnSpcReduction="10000"/>
          </a:bodyPr>
          <a:lstStyle/>
          <a:p>
            <a:pPr marL="545760" indent="-457200" algn="just">
              <a:buFont typeface="Wingdings" panose="05000000000000000000" pitchFamily="2" charset="2"/>
              <a:buChar char="§"/>
            </a:pPr>
            <a:r>
              <a:rPr lang="pt-BR" sz="3200" dirty="0">
                <a:latin typeface="Bahnschrift Light" panose="020B0502040204020203"/>
              </a:rPr>
              <a:t>Portaria nº 01/2020/PJFEIS – Estabelece o roteiro para a apresentação das contas das Associações e Fundações Privadas</a:t>
            </a:r>
          </a:p>
          <a:p>
            <a:pPr marL="545760" indent="-457200" algn="just">
              <a:buFont typeface="Wingdings" panose="05000000000000000000" pitchFamily="2" charset="2"/>
              <a:buChar char="§"/>
            </a:pPr>
            <a:endParaRPr lang="pt-BR" sz="3200" dirty="0">
              <a:latin typeface="Bahnschrift Light" panose="020B0502040204020203"/>
            </a:endParaRPr>
          </a:p>
          <a:p>
            <a:pPr marL="545760" indent="-457200" algn="just">
              <a:buFont typeface="Wingdings" panose="05000000000000000000" pitchFamily="2" charset="2"/>
              <a:buChar char="§"/>
            </a:pPr>
            <a:r>
              <a:rPr lang="pt-BR" sz="3200" b="1" dirty="0">
                <a:solidFill>
                  <a:srgbClr val="FF0000"/>
                </a:solidFill>
                <a:latin typeface="Bahnschrift Light" panose="020B0502040204020203"/>
              </a:rPr>
              <a:t>O QUE MUDOU ?</a:t>
            </a:r>
          </a:p>
          <a:p>
            <a:pPr marL="545760" indent="-457200" algn="just">
              <a:buFont typeface="Wingdings" panose="05000000000000000000" pitchFamily="2" charset="2"/>
              <a:buChar char="§"/>
            </a:pPr>
            <a:endParaRPr lang="pt-BR" sz="3200" dirty="0">
              <a:latin typeface="Bahnschrift Light" panose="020B0502040204020203"/>
            </a:endParaRPr>
          </a:p>
          <a:p>
            <a:pPr marL="838368" lvl="1" indent="-457200" algn="just">
              <a:buFont typeface="Arial" panose="020B0604020202020204" pitchFamily="34" charset="0"/>
              <a:buChar char="•"/>
            </a:pPr>
            <a:r>
              <a:rPr lang="pt-BR" sz="3200" b="1" dirty="0">
                <a:latin typeface="Bahnschrift Light" panose="020B0502040204020203"/>
              </a:rPr>
              <a:t>Simplificação de documentos</a:t>
            </a:r>
            <a:r>
              <a:rPr lang="pt-BR" sz="3200" dirty="0">
                <a:latin typeface="Bahnschrift Light" panose="020B0502040204020203"/>
              </a:rPr>
              <a:t>: portaria única para todas as entidades; integração das declarações no Anexo I; a exclusão dos diversos arquivos que compõem o </a:t>
            </a:r>
            <a:r>
              <a:rPr lang="pt-BR" sz="3200" dirty="0" err="1">
                <a:latin typeface="Bahnschrift Light" panose="020B0502040204020203"/>
              </a:rPr>
              <a:t>Sped</a:t>
            </a:r>
            <a:r>
              <a:rPr lang="pt-BR" sz="3200" dirty="0">
                <a:latin typeface="Bahnschrift Light" panose="020B0502040204020203"/>
              </a:rPr>
              <a:t> (agora deverão apresentar somente o arquivo .</a:t>
            </a:r>
            <a:r>
              <a:rPr lang="pt-BR" sz="3200" dirty="0" err="1">
                <a:latin typeface="Bahnschrift Light" panose="020B0502040204020203"/>
              </a:rPr>
              <a:t>txt</a:t>
            </a:r>
            <a:r>
              <a:rPr lang="pt-BR" sz="3200" dirty="0">
                <a:latin typeface="Bahnschrift Light" panose="020B0502040204020203"/>
              </a:rPr>
              <a:t>); exclusão dos Livros Diário e Razão encadernados das fundações partidárias;</a:t>
            </a:r>
          </a:p>
          <a:p>
            <a:pPr marL="838368" lvl="1" indent="-457200" algn="just">
              <a:buFont typeface="Arial" panose="020B0604020202020204" pitchFamily="34" charset="0"/>
              <a:buChar char="•"/>
            </a:pPr>
            <a:endParaRPr lang="pt-BR" sz="3200" dirty="0">
              <a:latin typeface="Bahnschrift Light" panose="020B0502040204020203"/>
            </a:endParaRPr>
          </a:p>
          <a:p>
            <a:pPr marL="838368" lvl="1" indent="-457200" algn="just">
              <a:buFont typeface="Arial" panose="020B0604020202020204" pitchFamily="34" charset="0"/>
              <a:buChar char="•"/>
            </a:pPr>
            <a:r>
              <a:rPr lang="pt-BR" sz="3200" b="1" dirty="0">
                <a:latin typeface="Bahnschrift Light" panose="020B0502040204020203"/>
              </a:rPr>
              <a:t>Adição de documentos: </a:t>
            </a:r>
            <a:r>
              <a:rPr lang="pt-BR" sz="3200" dirty="0">
                <a:latin typeface="Bahnschrift Light" panose="020B0502040204020203"/>
              </a:rPr>
              <a:t>Livro Diário e Razão (extraídos do sistema contábil);</a:t>
            </a:r>
          </a:p>
          <a:p>
            <a:pPr algn="just"/>
            <a:endParaRPr lang="pt-BR" sz="2800" dirty="0">
              <a:latin typeface="Bahnschrift Condensed" panose="020B0502040204020203" pitchFamily="34" charset="0"/>
            </a:endParaRP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8</a:t>
            </a:fld>
            <a:endParaRPr lang="pt-BR">
              <a:solidFill>
                <a:schemeClr val="tx2"/>
              </a:solidFill>
            </a:endParaRPr>
          </a:p>
        </p:txBody>
      </p:sp>
    </p:spTree>
    <p:extLst>
      <p:ext uri="{BB962C8B-B14F-4D97-AF65-F5344CB8AC3E}">
        <p14:creationId xmlns:p14="http://schemas.microsoft.com/office/powerpoint/2010/main" val="327875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down)">
                                      <p:cBhvr>
                                        <p:cTn id="7" dur="580">
                                          <p:stCondLst>
                                            <p:cond delay="0"/>
                                          </p:stCondLst>
                                        </p:cTn>
                                        <p:tgtEl>
                                          <p:spTgt spid="8">
                                            <p:txEl>
                                              <p:pRg st="2" end="2"/>
                                            </p:txEl>
                                          </p:spTgt>
                                        </p:tgtEl>
                                      </p:cBhvr>
                                    </p:animEffect>
                                    <p:anim calcmode="lin" valueType="num">
                                      <p:cBhvr>
                                        <p:cTn id="8" dur="1822"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2" end="2"/>
                                            </p:txEl>
                                          </p:spTgt>
                                        </p:tgtEl>
                                      </p:cBhvr>
                                      <p:to x="100000" y="60000"/>
                                    </p:animScale>
                                    <p:animScale>
                                      <p:cBhvr>
                                        <p:cTn id="14" dur="166" decel="50000">
                                          <p:stCondLst>
                                            <p:cond delay="676"/>
                                          </p:stCondLst>
                                        </p:cTn>
                                        <p:tgtEl>
                                          <p:spTgt spid="8">
                                            <p:txEl>
                                              <p:pRg st="2" end="2"/>
                                            </p:txEl>
                                          </p:spTgt>
                                        </p:tgtEl>
                                      </p:cBhvr>
                                      <p:to x="100000" y="100000"/>
                                    </p:animScale>
                                    <p:animScale>
                                      <p:cBhvr>
                                        <p:cTn id="15" dur="26">
                                          <p:stCondLst>
                                            <p:cond delay="1312"/>
                                          </p:stCondLst>
                                        </p:cTn>
                                        <p:tgtEl>
                                          <p:spTgt spid="8">
                                            <p:txEl>
                                              <p:pRg st="2" end="2"/>
                                            </p:txEl>
                                          </p:spTgt>
                                        </p:tgtEl>
                                      </p:cBhvr>
                                      <p:to x="100000" y="80000"/>
                                    </p:animScale>
                                    <p:animScale>
                                      <p:cBhvr>
                                        <p:cTn id="16" dur="166" decel="50000">
                                          <p:stCondLst>
                                            <p:cond delay="1338"/>
                                          </p:stCondLst>
                                        </p:cTn>
                                        <p:tgtEl>
                                          <p:spTgt spid="8">
                                            <p:txEl>
                                              <p:pRg st="2" end="2"/>
                                            </p:txEl>
                                          </p:spTgt>
                                        </p:tgtEl>
                                      </p:cBhvr>
                                      <p:to x="100000" y="100000"/>
                                    </p:animScale>
                                    <p:animScale>
                                      <p:cBhvr>
                                        <p:cTn id="17" dur="26">
                                          <p:stCondLst>
                                            <p:cond delay="1642"/>
                                          </p:stCondLst>
                                        </p:cTn>
                                        <p:tgtEl>
                                          <p:spTgt spid="8">
                                            <p:txEl>
                                              <p:pRg st="2" end="2"/>
                                            </p:txEl>
                                          </p:spTgt>
                                        </p:tgtEl>
                                      </p:cBhvr>
                                      <p:to x="100000" y="90000"/>
                                    </p:animScale>
                                    <p:animScale>
                                      <p:cBhvr>
                                        <p:cTn id="18" dur="166" decel="50000">
                                          <p:stCondLst>
                                            <p:cond delay="1668"/>
                                          </p:stCondLst>
                                        </p:cTn>
                                        <p:tgtEl>
                                          <p:spTgt spid="8">
                                            <p:txEl>
                                              <p:pRg st="2" end="2"/>
                                            </p:txEl>
                                          </p:spTgt>
                                        </p:tgtEl>
                                      </p:cBhvr>
                                      <p:to x="100000" y="100000"/>
                                    </p:animScale>
                                    <p:animScale>
                                      <p:cBhvr>
                                        <p:cTn id="19" dur="26">
                                          <p:stCondLst>
                                            <p:cond delay="1808"/>
                                          </p:stCondLst>
                                        </p:cTn>
                                        <p:tgtEl>
                                          <p:spTgt spid="8">
                                            <p:txEl>
                                              <p:pRg st="2" end="2"/>
                                            </p:txEl>
                                          </p:spTgt>
                                        </p:tgtEl>
                                      </p:cBhvr>
                                      <p:to x="100000" y="95000"/>
                                    </p:animScale>
                                    <p:animScale>
                                      <p:cBhvr>
                                        <p:cTn id="20" dur="166" decel="50000">
                                          <p:stCondLst>
                                            <p:cond delay="1834"/>
                                          </p:stCondLst>
                                        </p:cTn>
                                        <p:tgtEl>
                                          <p:spTgt spid="8">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09057" y="605896"/>
            <a:ext cx="3567891" cy="5646208"/>
          </a:xfrm>
        </p:spPr>
        <p:txBody>
          <a:bodyPr anchor="ctr">
            <a:normAutofit/>
          </a:bodyPr>
          <a:lstStyle/>
          <a:p>
            <a:pPr algn="ctr"/>
            <a:r>
              <a:rPr lang="pt-BR" sz="2400" dirty="0">
                <a:solidFill>
                  <a:schemeClr val="bg1"/>
                </a:solidFill>
                <a:latin typeface="Bahnschrift Light" panose="020B0502040204020203"/>
              </a:rPr>
              <a:t>PRESTAÇÃO DE CONTAS</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Espaço Reservado para Conteúdo 2"/>
          <p:cNvSpPr>
            <a:spLocks noGrp="1"/>
          </p:cNvSpPr>
          <p:nvPr>
            <p:ph idx="1"/>
          </p:nvPr>
        </p:nvSpPr>
        <p:spPr>
          <a:xfrm>
            <a:off x="4353886" y="243281"/>
            <a:ext cx="7729057" cy="6493079"/>
          </a:xfrm>
        </p:spPr>
        <p:txBody>
          <a:bodyPr anchor="ctr">
            <a:normAutofit/>
          </a:bodyPr>
          <a:lstStyle/>
          <a:p>
            <a:pPr marL="838368" lvl="1" indent="-457200" algn="just">
              <a:buFont typeface="Arial" panose="020B0604020202020204" pitchFamily="34" charset="0"/>
              <a:buChar char="•"/>
            </a:pPr>
            <a:r>
              <a:rPr lang="pt-BR" sz="3200" dirty="0">
                <a:latin typeface="Bahnschrift Light" panose="020B0502040204020203"/>
              </a:rPr>
              <a:t>Anexo IV - Relação de documentos (atentar p/ o nome/formato do arquivo);</a:t>
            </a:r>
          </a:p>
          <a:p>
            <a:pPr marL="838368" lvl="1" indent="-457200" algn="just">
              <a:buFont typeface="Arial" panose="020B0604020202020204" pitchFamily="34" charset="0"/>
              <a:buChar char="•"/>
            </a:pPr>
            <a:endParaRPr lang="pt-BR" sz="3200" dirty="0">
              <a:latin typeface="Bahnschrift Light" panose="020B0502040204020203"/>
            </a:endParaRPr>
          </a:p>
          <a:p>
            <a:pPr marL="838368" lvl="1" indent="-457200" algn="just">
              <a:buFont typeface="Arial" panose="020B0604020202020204" pitchFamily="34" charset="0"/>
              <a:buChar char="•"/>
            </a:pPr>
            <a:r>
              <a:rPr lang="pt-BR" sz="3200" dirty="0" err="1">
                <a:latin typeface="Bahnschrift Light" panose="020B0502040204020203"/>
              </a:rPr>
              <a:t>Sped</a:t>
            </a:r>
            <a:r>
              <a:rPr lang="pt-BR" sz="3200" dirty="0">
                <a:latin typeface="Bahnschrift Light" panose="020B0502040204020203"/>
              </a:rPr>
              <a:t> (ECD, ECF e EFD): devem ser apresentados somente os arquivos textos;</a:t>
            </a:r>
          </a:p>
          <a:p>
            <a:pPr marL="838368" lvl="1" indent="-457200" algn="just">
              <a:buFont typeface="Arial" panose="020B0604020202020204" pitchFamily="34" charset="0"/>
              <a:buChar char="•"/>
            </a:pPr>
            <a:endParaRPr lang="pt-BR" sz="3200" dirty="0">
              <a:latin typeface="Bahnschrift Light" panose="020B0502040204020203"/>
            </a:endParaRPr>
          </a:p>
          <a:p>
            <a:pPr marL="838368" lvl="1" indent="-457200" algn="just">
              <a:buFont typeface="Arial" panose="020B0604020202020204" pitchFamily="34" charset="0"/>
              <a:buChar char="•"/>
            </a:pPr>
            <a:r>
              <a:rPr lang="pt-BR" sz="3200" dirty="0">
                <a:latin typeface="Bahnschrift Light" panose="020B0502040204020203"/>
              </a:rPr>
              <a:t>Anexo V - Relação de entidades a prestarem contas;</a:t>
            </a:r>
          </a:p>
          <a:p>
            <a:pPr marL="838368" lvl="1" indent="-457200" algn="just">
              <a:buFont typeface="Arial" panose="020B0604020202020204" pitchFamily="34" charset="0"/>
              <a:buChar char="•"/>
            </a:pPr>
            <a:endParaRPr lang="pt-BR" sz="3200" dirty="0">
              <a:latin typeface="Bahnschrift Light" panose="020B0502040204020203"/>
            </a:endParaRPr>
          </a:p>
          <a:p>
            <a:pPr marL="838368" lvl="1" indent="-457200" algn="just">
              <a:buFont typeface="Arial" panose="020B0604020202020204" pitchFamily="34" charset="0"/>
              <a:buChar char="•"/>
            </a:pPr>
            <a:r>
              <a:rPr lang="pt-BR" sz="3200" dirty="0">
                <a:latin typeface="Bahnschrift Light" panose="020B0502040204020203"/>
              </a:rPr>
              <a:t>A PJFEIS poderá requisitar, a qualquer momento, PC de outras entidades não relacionadas no Anexo V.</a:t>
            </a:r>
          </a:p>
        </p:txBody>
      </p:sp>
      <p:sp>
        <p:nvSpPr>
          <p:cNvPr id="4" name="Espaço Reservado para Número de Slide 3"/>
          <p:cNvSpPr>
            <a:spLocks noGrp="1"/>
          </p:cNvSpPr>
          <p:nvPr>
            <p:ph type="sldNum" sz="quarter" idx="12"/>
          </p:nvPr>
        </p:nvSpPr>
        <p:spPr>
          <a:xfrm>
            <a:off x="10123055" y="6459785"/>
            <a:ext cx="1089428" cy="365125"/>
          </a:xfrm>
        </p:spPr>
        <p:txBody>
          <a:bodyPr>
            <a:normAutofit/>
          </a:bodyPr>
          <a:lstStyle/>
          <a:p>
            <a:pPr>
              <a:spcAft>
                <a:spcPts val="600"/>
              </a:spcAft>
            </a:pPr>
            <a:fld id="{2EF25C87-B71B-48FC-89F5-EC4C9164E3C6}" type="slidenum">
              <a:rPr lang="pt-BR">
                <a:solidFill>
                  <a:schemeClr val="tx2"/>
                </a:solidFill>
              </a:rPr>
              <a:pPr>
                <a:spcAft>
                  <a:spcPts val="600"/>
                </a:spcAft>
              </a:pPr>
              <a:t>9</a:t>
            </a:fld>
            <a:endParaRPr lang="pt-BR">
              <a:solidFill>
                <a:schemeClr val="tx2"/>
              </a:solidFill>
            </a:endParaRPr>
          </a:p>
        </p:txBody>
      </p:sp>
    </p:spTree>
    <p:extLst>
      <p:ext uri="{BB962C8B-B14F-4D97-AF65-F5344CB8AC3E}">
        <p14:creationId xmlns:p14="http://schemas.microsoft.com/office/powerpoint/2010/main" val="3150496359"/>
      </p:ext>
    </p:extLst>
  </p:cSld>
  <p:clrMapOvr>
    <a:masterClrMapping/>
  </p:clrMapOvr>
</p:sld>
</file>

<file path=ppt/theme/theme1.xml><?xml version="1.0" encoding="utf-8"?>
<a:theme xmlns:a="http://schemas.openxmlformats.org/drawingml/2006/main" name="Retrospectiva">
  <a:themeElements>
    <a:clrScheme name="Retrospectiva">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TM10001106[[fn=Selo]]</Template>
  <TotalTime>2549</TotalTime>
  <Words>3572</Words>
  <Application>Microsoft Office PowerPoint</Application>
  <PresentationFormat>Widescreen</PresentationFormat>
  <Paragraphs>538</Paragraphs>
  <Slides>52</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52</vt:i4>
      </vt:variant>
    </vt:vector>
  </HeadingPairs>
  <TitlesOfParts>
    <vt:vector size="59" baseType="lpstr">
      <vt:lpstr>Arial</vt:lpstr>
      <vt:lpstr>Bahnschrift Condensed</vt:lpstr>
      <vt:lpstr>Bahnschrift Light</vt:lpstr>
      <vt:lpstr>Calibri</vt:lpstr>
      <vt:lpstr>Calibri Light</vt:lpstr>
      <vt:lpstr>Wingdings</vt:lpstr>
      <vt:lpstr>Retrospectiva</vt:lpstr>
      <vt:lpstr>O TERCEIRO SETOR E O MINISTÉRIO PÚBLICO:              OS PRINCIPAIS ASPECTOS DA ACCOUNTABILITY  Brasília, 20 de fevereiro de 2020</vt:lpstr>
      <vt:lpstr>MINISTÉRIO PÚBLICO: COMPETÊNCIAS DE ATUAÇÃO </vt:lpstr>
      <vt:lpstr>MINISTÉRIO PÚBLICO: COMPETÊNCIAS DE ATUAÇÃO</vt:lpstr>
      <vt:lpstr>MINISTÉRIO PÚBLICO: COMPETÊNCIAS DE ATUAÇÃO</vt:lpstr>
      <vt:lpstr>MINISTÉRIO PÚBLICO: COMPETÊNCIAS DE ATUAÇÃO</vt:lpstr>
      <vt:lpstr>MINISTÉRIO PÚBLICO: COMPETÊNCIAS DE ATUAÇÃO</vt:lpstr>
      <vt:lpstr>TIPOS DE FEITOS: PJFEIS </vt:lpstr>
      <vt:lpstr>PRESTAÇÃO DE CONTAS</vt:lpstr>
      <vt:lpstr>PRESTAÇÃO DE CONTAS</vt:lpstr>
      <vt:lpstr>PRESTAÇÃO DE CONTAS : PARÂMETROS NORMATIVOS </vt:lpstr>
      <vt:lpstr>PRESTAÇÃO DE CONTAS : OBJETIVOS</vt:lpstr>
      <vt:lpstr>PRESTAÇÃO DE CONTAS : OBJETIVOS</vt:lpstr>
      <vt:lpstr>1) ATOS DE GESTÃO</vt:lpstr>
      <vt:lpstr>1) ATOS DE GESTÃO</vt:lpstr>
      <vt:lpstr>1) ATOS DE GESTÃO</vt:lpstr>
      <vt:lpstr>1) ATOS DE GESTÃO</vt:lpstr>
      <vt:lpstr>1) ATOS DE GESTÃO</vt:lpstr>
      <vt:lpstr>1) ATOS DE GESTÃO</vt:lpstr>
      <vt:lpstr>1) ATOS DE GESTÃO</vt:lpstr>
      <vt:lpstr>2) GESTÃO DE RECURSOS PÚBLICOS</vt:lpstr>
      <vt:lpstr>2) GESTÃO DE RECURSOS PÚBLICOS</vt:lpstr>
      <vt:lpstr>2) GESTÃO DE RECURSOS PÚBLICOS</vt:lpstr>
      <vt:lpstr>2) GESTÃO DE RECURSOS PÚBLICOS</vt:lpstr>
      <vt:lpstr>2) GESTÃO DE RECURSOS PÚBLICOS</vt:lpstr>
      <vt:lpstr>2) GESTÃO DE RECURSOS PÚBLICOS</vt:lpstr>
      <vt:lpstr>3) GESTÃO CONTÁBIL</vt:lpstr>
      <vt:lpstr>3) GESTÃO CONTÁBIL : PARÂMETROS NORMATIVOS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3) GESTÃO CONTÁBIL : PRINCIPAIS INCONFORMIDADES</vt:lpstr>
      <vt:lpstr>DESAFIOS PARA:  GESTORES  CONTADORES  AUDITORES</vt:lpstr>
      <vt:lpstr>DESAFIOS PARA:  GESTORES  CONTADORES  AUDITORES</vt:lpstr>
      <vt:lpstr>PERGUNTAS E RESPOSTAS</vt:lpstr>
      <vt:lpstr>PERGUNTAS E RESPOSTAS</vt:lpstr>
      <vt:lpstr>PERGUNTAS E RESPOSTAS</vt:lpstr>
      <vt:lpstr>PERGUNTAS E RESPOSTAS</vt:lpstr>
      <vt:lpstr>PERGUNTAS E RESPOSTAS</vt:lpstr>
      <vt:lpstr>PERGUNTAS E RESPOSTAS</vt:lpstr>
      <vt:lpstr>PERGUNTAS E RESPOSTAS</vt:lpstr>
      <vt:lpstr>PERGUNTAS E RESPOSTAS</vt:lpstr>
      <vt:lpstr>CERTIDÃO ELETRÔNICA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PRINCIPAIS ASPECTOS DAS PRESTAÇÕES DE CONTAS DAS ASSOCIAÇÕES E FUNDAÇÕES PERANTE O MPDFT</dc:title>
  <dc:creator>VILSON DIAS MAGALHÃES</dc:creator>
  <cp:lastModifiedBy>Vilson Dias Magalhães</cp:lastModifiedBy>
  <cp:revision>253</cp:revision>
  <dcterms:created xsi:type="dcterms:W3CDTF">2019-12-10T16:43:56Z</dcterms:created>
  <dcterms:modified xsi:type="dcterms:W3CDTF">2020-02-20T11:00:28Z</dcterms:modified>
</cp:coreProperties>
</file>